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1" r:id="rId1"/>
  </p:sldMasterIdLst>
  <p:notesMasterIdLst>
    <p:notesMasterId r:id="rId21"/>
  </p:notesMasterIdLst>
  <p:sldIdLst>
    <p:sldId id="256" r:id="rId2"/>
    <p:sldId id="286" r:id="rId3"/>
    <p:sldId id="295" r:id="rId4"/>
    <p:sldId id="262" r:id="rId5"/>
    <p:sldId id="270" r:id="rId6"/>
    <p:sldId id="280" r:id="rId7"/>
    <p:sldId id="297" r:id="rId8"/>
    <p:sldId id="282" r:id="rId9"/>
    <p:sldId id="303" r:id="rId10"/>
    <p:sldId id="283" r:id="rId11"/>
    <p:sldId id="285" r:id="rId12"/>
    <p:sldId id="298" r:id="rId13"/>
    <p:sldId id="287" r:id="rId14"/>
    <p:sldId id="304" r:id="rId15"/>
    <p:sldId id="305" r:id="rId16"/>
    <p:sldId id="306" r:id="rId17"/>
    <p:sldId id="307" r:id="rId18"/>
    <p:sldId id="308" r:id="rId19"/>
    <p:sldId id="30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omination Process" id="{9DFE855E-8B19-4B8C-98A1-0E1CFEB4A955}">
          <p14:sldIdLst>
            <p14:sldId id="256"/>
            <p14:sldId id="286"/>
            <p14:sldId id="295"/>
            <p14:sldId id="262"/>
            <p14:sldId id="270"/>
            <p14:sldId id="280"/>
            <p14:sldId id="297"/>
            <p14:sldId id="282"/>
            <p14:sldId id="303"/>
            <p14:sldId id="283"/>
            <p14:sldId id="285"/>
            <p14:sldId id="298"/>
            <p14:sldId id="287"/>
            <p14:sldId id="304"/>
            <p14:sldId id="305"/>
            <p14:sldId id="306"/>
            <p14:sldId id="307"/>
            <p14:sldId id="308"/>
            <p14:sldId id="30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220639-6D76-169C-40AD-5A6181ACAB97}" name="Zeenath Kuraisha" initials="ZK" userId="S::zeena@apacsma.com::8320258d-85ba-4b9c-9191-84d0c197536f" providerId="AD"/>
  <p188:author id="{E55FA1D3-B561-5E23-7E6C-E50D38645D20}" name="Barbara Weaver Smith" initials="BWS" userId="Barbara Weaver Smith"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3" autoAdjust="0"/>
    <p:restoredTop sz="76313" autoAdjust="0"/>
  </p:normalViewPr>
  <p:slideViewPr>
    <p:cSldViewPr snapToGrid="0">
      <p:cViewPr varScale="1">
        <p:scale>
          <a:sx n="73" d="100"/>
          <a:sy n="73" d="100"/>
        </p:scale>
        <p:origin x="979" y="58"/>
      </p:cViewPr>
      <p:guideLst/>
    </p:cSldViewPr>
  </p:slideViewPr>
  <p:notesTextViewPr>
    <p:cViewPr>
      <p:scale>
        <a:sx n="1" d="1"/>
        <a:sy n="1" d="1"/>
      </p:scale>
      <p:origin x="0" y="0"/>
    </p:cViewPr>
  </p:notesTextViewPr>
  <p:sorterViewPr>
    <p:cViewPr varScale="1">
      <p:scale>
        <a:sx n="1" d="1"/>
        <a:sy n="1" d="1"/>
      </p:scale>
      <p:origin x="0" y="-11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B5069B-4C9E-40B2-8180-0F1E4C028D18}" type="doc">
      <dgm:prSet loTypeId="urn:microsoft.com/office/officeart/2005/8/layout/process5" loCatId="process" qsTypeId="urn:microsoft.com/office/officeart/2005/8/quickstyle/simple1" qsCatId="simple" csTypeId="urn:microsoft.com/office/officeart/2005/8/colors/accent0_2" csCatId="mainScheme" phldr="1"/>
      <dgm:spPr/>
      <dgm:t>
        <a:bodyPr/>
        <a:lstStyle/>
        <a:p>
          <a:endParaRPr lang="en-SG"/>
        </a:p>
      </dgm:t>
    </dgm:pt>
    <dgm:pt modelId="{9944BB9E-378E-48C8-B457-C26487910C8A}">
      <dgm:prSet phldrT="[Text]" custT="1"/>
      <dgm:spPr>
        <a:solidFill>
          <a:schemeClr val="bg1"/>
        </a:solidFill>
      </dgm:spPr>
      <dgm:t>
        <a:bodyPr/>
        <a:lstStyle/>
        <a:p>
          <a:pPr algn="l"/>
          <a:r>
            <a:rPr lang="en-SG" sz="1400" b="1" dirty="0">
              <a:solidFill>
                <a:schemeClr val="tx1"/>
              </a:solidFill>
              <a:latin typeface="+mn-lt"/>
              <a:ea typeface="Calibri" panose="020F0502020204030204" pitchFamily="34" charset="0"/>
              <a:cs typeface="Calibri" panose="020F0502020204030204" pitchFamily="34" charset="0"/>
            </a:rPr>
            <a:t>Finalise Nomination and Voting Guideline</a:t>
          </a:r>
        </a:p>
      </dgm:t>
    </dgm:pt>
    <dgm:pt modelId="{95ED827B-ED8D-4CD4-BF27-51CF9E5A3670}" type="parTrans" cxnId="{59C0EE47-052A-4CD0-B62F-BDBB14E067E8}">
      <dgm:prSet/>
      <dgm:spPr/>
      <dgm:t>
        <a:bodyPr/>
        <a:lstStyle/>
        <a:p>
          <a:pPr algn="l"/>
          <a:endParaRPr lang="en-SG" sz="1400" b="0">
            <a:solidFill>
              <a:schemeClr val="tx1"/>
            </a:solidFill>
            <a:latin typeface="+mn-lt"/>
            <a:ea typeface="Calibri" panose="020F0502020204030204" pitchFamily="34" charset="0"/>
            <a:cs typeface="Calibri" panose="020F0502020204030204" pitchFamily="34" charset="0"/>
          </a:endParaRPr>
        </a:p>
      </dgm:t>
    </dgm:pt>
    <dgm:pt modelId="{79780EC5-3E97-4039-B1A0-C40A0F9AD813}" type="sibTrans" cxnId="{59C0EE47-052A-4CD0-B62F-BDBB14E067E8}">
      <dgm:prSet custT="1"/>
      <dgm:spPr/>
      <dgm:t>
        <a:bodyPr/>
        <a:lstStyle/>
        <a:p>
          <a:pPr algn="l"/>
          <a:endParaRPr lang="en-SG" sz="1400" b="0">
            <a:solidFill>
              <a:schemeClr val="tx1"/>
            </a:solidFill>
            <a:latin typeface="+mn-lt"/>
            <a:ea typeface="Calibri" panose="020F0502020204030204" pitchFamily="34" charset="0"/>
            <a:cs typeface="Calibri" panose="020F0502020204030204" pitchFamily="34" charset="0"/>
          </a:endParaRPr>
        </a:p>
      </dgm:t>
    </dgm:pt>
    <dgm:pt modelId="{8CFFD55D-C0A3-4723-BB39-DECDCD50730C}">
      <dgm:prSet phldrT="[Text]" custT="1"/>
      <dgm:spPr/>
      <dgm:t>
        <a:bodyPr/>
        <a:lstStyle/>
        <a:p>
          <a:pPr algn="l"/>
          <a:r>
            <a:rPr lang="en-SG" sz="1400" b="1" dirty="0">
              <a:solidFill>
                <a:schemeClr val="tx1"/>
              </a:solidFill>
              <a:latin typeface="+mn-lt"/>
              <a:ea typeface="Calibri" panose="020F0502020204030204" pitchFamily="34" charset="0"/>
              <a:cs typeface="Calibri" panose="020F0502020204030204" pitchFamily="34" charset="0"/>
            </a:rPr>
            <a:t>Nomination Announcement</a:t>
          </a:r>
        </a:p>
      </dgm:t>
    </dgm:pt>
    <dgm:pt modelId="{5F682B09-4A83-426F-AECA-33FD44569D97}" type="parTrans" cxnId="{113F64D4-F962-4BA6-BF7B-DCA4A0056B10}">
      <dgm:prSet/>
      <dgm:spPr/>
      <dgm:t>
        <a:bodyPr/>
        <a:lstStyle/>
        <a:p>
          <a:pPr algn="l"/>
          <a:endParaRPr lang="en-SG" sz="1400" b="0">
            <a:solidFill>
              <a:schemeClr val="tx1"/>
            </a:solidFill>
            <a:latin typeface="+mn-lt"/>
            <a:ea typeface="Calibri" panose="020F0502020204030204" pitchFamily="34" charset="0"/>
            <a:cs typeface="Calibri" panose="020F0502020204030204" pitchFamily="34" charset="0"/>
          </a:endParaRPr>
        </a:p>
      </dgm:t>
    </dgm:pt>
    <dgm:pt modelId="{60734972-E4E7-47D5-B87C-69D5A0282DEA}" type="sibTrans" cxnId="{113F64D4-F962-4BA6-BF7B-DCA4A0056B10}">
      <dgm:prSet custT="1"/>
      <dgm:spPr/>
      <dgm:t>
        <a:bodyPr/>
        <a:lstStyle/>
        <a:p>
          <a:pPr algn="l"/>
          <a:endParaRPr lang="en-SG" sz="1400" b="0">
            <a:solidFill>
              <a:schemeClr val="tx1"/>
            </a:solidFill>
            <a:latin typeface="+mn-lt"/>
            <a:ea typeface="Calibri" panose="020F0502020204030204" pitchFamily="34" charset="0"/>
            <a:cs typeface="Calibri" panose="020F0502020204030204" pitchFamily="34" charset="0"/>
          </a:endParaRPr>
        </a:p>
      </dgm:t>
    </dgm:pt>
    <dgm:pt modelId="{77D23977-220A-48ED-8792-9F76E9FA9BB1}">
      <dgm:prSet phldrT="[Text]" custT="1"/>
      <dgm:spPr/>
      <dgm:t>
        <a:bodyPr/>
        <a:lstStyle/>
        <a:p>
          <a:pPr algn="l"/>
          <a:r>
            <a:rPr lang="en-SG" sz="1400" b="1" dirty="0">
              <a:solidFill>
                <a:schemeClr val="tx1"/>
              </a:solidFill>
              <a:latin typeface="+mn-lt"/>
              <a:ea typeface="Calibri" panose="020F0502020204030204" pitchFamily="34" charset="0"/>
              <a:cs typeface="Calibri" panose="020F0502020204030204" pitchFamily="34" charset="0"/>
            </a:rPr>
            <a:t>Online Voting Opens</a:t>
          </a:r>
        </a:p>
      </dgm:t>
    </dgm:pt>
    <dgm:pt modelId="{3B9843B2-A096-4E77-AD1B-2181BE9C0A14}" type="parTrans" cxnId="{47D58C8C-37D4-417E-A8FC-7D0E85695314}">
      <dgm:prSet/>
      <dgm:spPr/>
      <dgm:t>
        <a:bodyPr/>
        <a:lstStyle/>
        <a:p>
          <a:pPr algn="l"/>
          <a:endParaRPr lang="en-SG" sz="1400" b="0">
            <a:solidFill>
              <a:schemeClr val="tx1"/>
            </a:solidFill>
            <a:latin typeface="+mn-lt"/>
            <a:ea typeface="Calibri" panose="020F0502020204030204" pitchFamily="34" charset="0"/>
            <a:cs typeface="Calibri" panose="020F0502020204030204" pitchFamily="34" charset="0"/>
          </a:endParaRPr>
        </a:p>
      </dgm:t>
    </dgm:pt>
    <dgm:pt modelId="{52D22909-A6F6-492F-871D-4605CB2D0019}" type="sibTrans" cxnId="{47D58C8C-37D4-417E-A8FC-7D0E85695314}">
      <dgm:prSet custT="1"/>
      <dgm:spPr/>
      <dgm:t>
        <a:bodyPr/>
        <a:lstStyle/>
        <a:p>
          <a:pPr algn="l"/>
          <a:endParaRPr lang="en-SG" sz="1400" b="0">
            <a:solidFill>
              <a:schemeClr val="tx1"/>
            </a:solidFill>
            <a:latin typeface="+mn-lt"/>
            <a:ea typeface="Calibri" panose="020F0502020204030204" pitchFamily="34" charset="0"/>
            <a:cs typeface="Calibri" panose="020F0502020204030204" pitchFamily="34" charset="0"/>
          </a:endParaRPr>
        </a:p>
      </dgm:t>
    </dgm:pt>
    <dgm:pt modelId="{3541D32E-FA42-4921-867B-67C1B2CA8AF8}">
      <dgm:prSet phldrT="[Text]" custT="1"/>
      <dgm:spPr>
        <a:solidFill>
          <a:schemeClr val="bg1"/>
        </a:solidFill>
      </dgm:spPr>
      <dgm:t>
        <a:bodyPr/>
        <a:lstStyle/>
        <a:p>
          <a:pPr algn="l"/>
          <a:r>
            <a:rPr lang="en-SG" sz="1400" b="0" dirty="0">
              <a:solidFill>
                <a:schemeClr val="tx1"/>
              </a:solidFill>
              <a:latin typeface="+mn-lt"/>
              <a:ea typeface="Calibri" panose="020F0502020204030204" pitchFamily="34" charset="0"/>
              <a:cs typeface="Calibri" panose="020F0502020204030204" pitchFamily="34" charset="0"/>
            </a:rPr>
            <a:t>Dateline: Jul 15 Board Meeting</a:t>
          </a:r>
        </a:p>
      </dgm:t>
    </dgm:pt>
    <dgm:pt modelId="{6D29EF82-043C-4826-ADF6-DD84C4D5C749}" type="parTrans" cxnId="{26937CD6-5C89-4EEA-885C-6ECAAA4312D7}">
      <dgm:prSet/>
      <dgm:spPr/>
      <dgm:t>
        <a:bodyPr/>
        <a:lstStyle/>
        <a:p>
          <a:pPr algn="l"/>
          <a:endParaRPr lang="en-SG" sz="1400" b="0">
            <a:solidFill>
              <a:schemeClr val="tx1"/>
            </a:solidFill>
            <a:latin typeface="+mn-lt"/>
          </a:endParaRPr>
        </a:p>
      </dgm:t>
    </dgm:pt>
    <dgm:pt modelId="{897ED29A-F2E8-41A6-BB63-48B5BCAA44C0}" type="sibTrans" cxnId="{26937CD6-5C89-4EEA-885C-6ECAAA4312D7}">
      <dgm:prSet/>
      <dgm:spPr/>
      <dgm:t>
        <a:bodyPr/>
        <a:lstStyle/>
        <a:p>
          <a:pPr algn="l"/>
          <a:endParaRPr lang="en-SG" sz="1400" b="0">
            <a:solidFill>
              <a:schemeClr val="tx1"/>
            </a:solidFill>
            <a:latin typeface="+mn-lt"/>
          </a:endParaRPr>
        </a:p>
      </dgm:t>
    </dgm:pt>
    <dgm:pt modelId="{E68C72F8-B80A-4902-A828-E47973687039}">
      <dgm:prSet phldrT="[Text]" custT="1"/>
      <dgm:spPr>
        <a:ln>
          <a:solidFill>
            <a:schemeClr val="tx1"/>
          </a:solidFill>
        </a:ln>
      </dgm:spPr>
      <dgm:t>
        <a:bodyPr/>
        <a:lstStyle/>
        <a:p>
          <a:pPr algn="l"/>
          <a:r>
            <a:rPr lang="en-SG" sz="1400" b="1" dirty="0">
              <a:solidFill>
                <a:schemeClr val="tx1"/>
              </a:solidFill>
              <a:latin typeface="+mn-lt"/>
              <a:ea typeface="Calibri" panose="020F0502020204030204" pitchFamily="34" charset="0"/>
              <a:cs typeface="Calibri" panose="020F0502020204030204" pitchFamily="34" charset="0"/>
            </a:rPr>
            <a:t>Nominations Review </a:t>
          </a:r>
          <a:r>
            <a:rPr lang="en-SG" sz="1400" b="0" i="1" dirty="0">
              <a:solidFill>
                <a:schemeClr val="tx1"/>
              </a:solidFill>
              <a:latin typeface="+mn-lt"/>
              <a:ea typeface="Calibri" panose="020F0502020204030204" pitchFamily="34" charset="0"/>
              <a:cs typeface="Calibri" panose="020F0502020204030204" pitchFamily="34" charset="0"/>
            </a:rPr>
            <a:t>(NC &amp; Secretary)</a:t>
          </a:r>
        </a:p>
      </dgm:t>
    </dgm:pt>
    <dgm:pt modelId="{F4B49650-CD02-472B-A5D8-04ECD833E4A6}" type="parTrans" cxnId="{CCD42BC3-E55A-47AA-9C13-F66F50B25CCD}">
      <dgm:prSet/>
      <dgm:spPr/>
      <dgm:t>
        <a:bodyPr/>
        <a:lstStyle/>
        <a:p>
          <a:pPr algn="l"/>
          <a:endParaRPr lang="en-SG" sz="1400">
            <a:solidFill>
              <a:schemeClr val="tx1"/>
            </a:solidFill>
          </a:endParaRPr>
        </a:p>
      </dgm:t>
    </dgm:pt>
    <dgm:pt modelId="{CDD00B8F-CAF3-4705-8D20-35B5801433D7}" type="sibTrans" cxnId="{CCD42BC3-E55A-47AA-9C13-F66F50B25CCD}">
      <dgm:prSet custT="1"/>
      <dgm:spPr/>
      <dgm:t>
        <a:bodyPr/>
        <a:lstStyle/>
        <a:p>
          <a:pPr algn="l"/>
          <a:endParaRPr lang="en-SG" sz="1400">
            <a:solidFill>
              <a:schemeClr val="tx1"/>
            </a:solidFill>
          </a:endParaRPr>
        </a:p>
      </dgm:t>
    </dgm:pt>
    <dgm:pt modelId="{39B9EDEF-3F73-4A77-926B-89ED060640A5}">
      <dgm:prSet phldrT="[Text]" custT="1"/>
      <dgm:spPr>
        <a:ln>
          <a:solidFill>
            <a:schemeClr val="tx1"/>
          </a:solidFill>
        </a:ln>
      </dgm:spPr>
      <dgm:t>
        <a:bodyPr/>
        <a:lstStyle/>
        <a:p>
          <a:pPr algn="l"/>
          <a:r>
            <a:rPr lang="en-SG" sz="1400" b="1" dirty="0">
              <a:solidFill>
                <a:schemeClr val="tx1"/>
              </a:solidFill>
              <a:latin typeface="+mn-lt"/>
              <a:ea typeface="Calibri" panose="020F0502020204030204" pitchFamily="34" charset="0"/>
              <a:cs typeface="Calibri" panose="020F0502020204030204" pitchFamily="34" charset="0"/>
            </a:rPr>
            <a:t>Announcement of Final Candidates</a:t>
          </a:r>
        </a:p>
      </dgm:t>
    </dgm:pt>
    <dgm:pt modelId="{1A99C3BB-E0AC-4C64-ABDF-78F3A276F510}" type="parTrans" cxnId="{D95531BD-2745-4DFB-B568-62FD3E011FA6}">
      <dgm:prSet/>
      <dgm:spPr/>
      <dgm:t>
        <a:bodyPr/>
        <a:lstStyle/>
        <a:p>
          <a:pPr algn="l"/>
          <a:endParaRPr lang="en-SG" sz="1400">
            <a:solidFill>
              <a:schemeClr val="tx1"/>
            </a:solidFill>
          </a:endParaRPr>
        </a:p>
      </dgm:t>
    </dgm:pt>
    <dgm:pt modelId="{FDE33003-A878-4687-8A97-C2084F53BDD7}" type="sibTrans" cxnId="{D95531BD-2745-4DFB-B568-62FD3E011FA6}">
      <dgm:prSet custT="1"/>
      <dgm:spPr>
        <a:solidFill>
          <a:schemeClr val="accent2"/>
        </a:solidFill>
      </dgm:spPr>
      <dgm:t>
        <a:bodyPr/>
        <a:lstStyle/>
        <a:p>
          <a:pPr algn="l"/>
          <a:endParaRPr lang="en-SG" sz="1400">
            <a:solidFill>
              <a:schemeClr val="tx1"/>
            </a:solidFill>
          </a:endParaRPr>
        </a:p>
      </dgm:t>
    </dgm:pt>
    <dgm:pt modelId="{BD6F0F43-880E-45B4-9CF0-4E53856CD4FF}">
      <dgm:prSet phldrT="[Text]" custT="1"/>
      <dgm:spPr>
        <a:ln>
          <a:solidFill>
            <a:schemeClr val="tx1"/>
          </a:solidFill>
        </a:ln>
      </dgm:spPr>
      <dgm:t>
        <a:bodyPr/>
        <a:lstStyle/>
        <a:p>
          <a:pPr algn="l"/>
          <a:r>
            <a:rPr lang="en-SG" sz="1400" b="0" dirty="0">
              <a:solidFill>
                <a:schemeClr val="tx1"/>
              </a:solidFill>
              <a:latin typeface="+mn-lt"/>
              <a:ea typeface="Calibri" panose="020F0502020204030204" pitchFamily="34" charset="0"/>
              <a:cs typeface="Calibri" panose="020F0502020204030204" pitchFamily="34" charset="0"/>
            </a:rPr>
            <a:t>Sept 16</a:t>
          </a:r>
        </a:p>
      </dgm:t>
    </dgm:pt>
    <dgm:pt modelId="{4CD8D8FF-056D-4A9C-AC54-5A091C2772FF}" type="parTrans" cxnId="{1BA5AB11-8FAA-4958-9CDE-D599CE900731}">
      <dgm:prSet/>
      <dgm:spPr/>
      <dgm:t>
        <a:bodyPr/>
        <a:lstStyle/>
        <a:p>
          <a:pPr algn="l"/>
          <a:endParaRPr lang="en-SG" sz="1400">
            <a:solidFill>
              <a:schemeClr val="tx1"/>
            </a:solidFill>
          </a:endParaRPr>
        </a:p>
      </dgm:t>
    </dgm:pt>
    <dgm:pt modelId="{1D7164BD-7342-431C-9D8B-C52341683A2E}" type="sibTrans" cxnId="{1BA5AB11-8FAA-4958-9CDE-D599CE900731}">
      <dgm:prSet/>
      <dgm:spPr/>
      <dgm:t>
        <a:bodyPr/>
        <a:lstStyle/>
        <a:p>
          <a:pPr algn="l"/>
          <a:endParaRPr lang="en-SG" sz="1400">
            <a:solidFill>
              <a:schemeClr val="tx1"/>
            </a:solidFill>
          </a:endParaRPr>
        </a:p>
      </dgm:t>
    </dgm:pt>
    <dgm:pt modelId="{D691DF7E-8599-4427-9AF4-965C90CBB074}">
      <dgm:prSet phldrT="[Text]" custT="1"/>
      <dgm:spPr/>
      <dgm:t>
        <a:bodyPr/>
        <a:lstStyle/>
        <a:p>
          <a:pPr algn="l"/>
          <a:r>
            <a:rPr lang="en-SG" sz="1400" b="1" dirty="0">
              <a:solidFill>
                <a:schemeClr val="tx1"/>
              </a:solidFill>
              <a:latin typeface="+mn-lt"/>
              <a:ea typeface="Calibri" panose="020F0502020204030204" pitchFamily="34" charset="0"/>
              <a:cs typeface="Calibri" panose="020F0502020204030204" pitchFamily="34" charset="0"/>
            </a:rPr>
            <a:t>2025 Board Results</a:t>
          </a:r>
        </a:p>
      </dgm:t>
    </dgm:pt>
    <dgm:pt modelId="{2FB662EC-5076-4C08-B124-1A7ECDB8B8ED}" type="parTrans" cxnId="{C0D1DC22-CBC5-4316-BCA5-686E50A773D9}">
      <dgm:prSet/>
      <dgm:spPr/>
      <dgm:t>
        <a:bodyPr/>
        <a:lstStyle/>
        <a:p>
          <a:pPr algn="l"/>
          <a:endParaRPr lang="en-SG" sz="1400">
            <a:solidFill>
              <a:schemeClr val="tx1"/>
            </a:solidFill>
          </a:endParaRPr>
        </a:p>
      </dgm:t>
    </dgm:pt>
    <dgm:pt modelId="{AF85FAE9-C9CF-406C-A7D0-0D5874CAD13F}" type="sibTrans" cxnId="{C0D1DC22-CBC5-4316-BCA5-686E50A773D9}">
      <dgm:prSet custT="1"/>
      <dgm:spPr/>
      <dgm:t>
        <a:bodyPr/>
        <a:lstStyle/>
        <a:p>
          <a:pPr algn="l"/>
          <a:endParaRPr lang="en-SG" sz="1400">
            <a:solidFill>
              <a:schemeClr val="tx1"/>
            </a:solidFill>
          </a:endParaRPr>
        </a:p>
      </dgm:t>
    </dgm:pt>
    <dgm:pt modelId="{1B4D5FEF-2345-4FC4-A03E-1237CA838858}">
      <dgm:prSet phldrT="[Text]" custT="1"/>
      <dgm:spPr>
        <a:solidFill>
          <a:schemeClr val="bg1"/>
        </a:solidFill>
      </dgm:spPr>
      <dgm:t>
        <a:bodyPr/>
        <a:lstStyle/>
        <a:p>
          <a:pPr algn="l"/>
          <a:r>
            <a:rPr lang="en-SG" sz="1400" b="1" dirty="0">
              <a:solidFill>
                <a:schemeClr val="tx1"/>
              </a:solidFill>
              <a:latin typeface="+mn-lt"/>
              <a:ea typeface="Calibri" panose="020F0502020204030204" pitchFamily="34" charset="0"/>
              <a:cs typeface="Calibri" panose="020F0502020204030204" pitchFamily="34" charset="0"/>
            </a:rPr>
            <a:t>Membership Dues Collection</a:t>
          </a:r>
        </a:p>
      </dgm:t>
    </dgm:pt>
    <dgm:pt modelId="{D1A8EA55-293A-427A-A1D9-2B72A24CF095}" type="parTrans" cxnId="{FB80D79C-DADC-4193-AFB5-7C0223F00C6A}">
      <dgm:prSet/>
      <dgm:spPr/>
      <dgm:t>
        <a:bodyPr/>
        <a:lstStyle/>
        <a:p>
          <a:pPr algn="l"/>
          <a:endParaRPr lang="en-SG" sz="1400">
            <a:solidFill>
              <a:schemeClr val="tx1"/>
            </a:solidFill>
          </a:endParaRPr>
        </a:p>
      </dgm:t>
    </dgm:pt>
    <dgm:pt modelId="{6EFC171E-0A93-4C80-BC53-5B88FA2CFB9E}" type="sibTrans" cxnId="{FB80D79C-DADC-4193-AFB5-7C0223F00C6A}">
      <dgm:prSet custT="1"/>
      <dgm:spPr/>
      <dgm:t>
        <a:bodyPr/>
        <a:lstStyle/>
        <a:p>
          <a:pPr algn="l"/>
          <a:endParaRPr lang="en-SG" sz="1400">
            <a:solidFill>
              <a:schemeClr val="tx1"/>
            </a:solidFill>
          </a:endParaRPr>
        </a:p>
      </dgm:t>
    </dgm:pt>
    <dgm:pt modelId="{576A6D43-E82C-493A-9137-3E35FAC4B975}">
      <dgm:prSet phldrT="[Text]" custT="1"/>
      <dgm:spPr>
        <a:solidFill>
          <a:schemeClr val="bg1"/>
        </a:solidFill>
      </dgm:spPr>
      <dgm:t>
        <a:bodyPr/>
        <a:lstStyle/>
        <a:p>
          <a:pPr algn="l"/>
          <a:r>
            <a:rPr lang="en-SG" sz="1400" b="0" dirty="0">
              <a:solidFill>
                <a:schemeClr val="tx1"/>
              </a:solidFill>
              <a:latin typeface="+mn-lt"/>
              <a:ea typeface="Calibri" panose="020F0502020204030204" pitchFamily="34" charset="0"/>
              <a:cs typeface="Calibri" panose="020F0502020204030204" pitchFamily="34" charset="0"/>
            </a:rPr>
            <a:t>Dateline: Jul 19-31</a:t>
          </a:r>
        </a:p>
      </dgm:t>
    </dgm:pt>
    <dgm:pt modelId="{B18BE63C-1358-490C-9262-1873084E3024}" type="parTrans" cxnId="{79106360-E650-4477-9685-68BF3A13FF0E}">
      <dgm:prSet/>
      <dgm:spPr/>
      <dgm:t>
        <a:bodyPr/>
        <a:lstStyle/>
        <a:p>
          <a:pPr algn="l"/>
          <a:endParaRPr lang="en-SG" sz="1400">
            <a:solidFill>
              <a:schemeClr val="tx1"/>
            </a:solidFill>
          </a:endParaRPr>
        </a:p>
      </dgm:t>
    </dgm:pt>
    <dgm:pt modelId="{E1AAA3ED-73CD-420B-BAF1-5FE5E804E3BB}" type="sibTrans" cxnId="{79106360-E650-4477-9685-68BF3A13FF0E}">
      <dgm:prSet/>
      <dgm:spPr/>
      <dgm:t>
        <a:bodyPr/>
        <a:lstStyle/>
        <a:p>
          <a:pPr algn="l"/>
          <a:endParaRPr lang="en-SG" sz="1400">
            <a:solidFill>
              <a:schemeClr val="tx1"/>
            </a:solidFill>
          </a:endParaRPr>
        </a:p>
      </dgm:t>
    </dgm:pt>
    <dgm:pt modelId="{650D3B3C-4A55-4571-B3CE-46632981A521}">
      <dgm:prSet phldrT="[Text]" custT="1"/>
      <dgm:spPr>
        <a:solidFill>
          <a:schemeClr val="bg1"/>
        </a:solidFill>
      </dgm:spPr>
      <dgm:t>
        <a:bodyPr/>
        <a:lstStyle/>
        <a:p>
          <a:pPr algn="l"/>
          <a:r>
            <a:rPr lang="en-SG" sz="1400" b="1" dirty="0">
              <a:solidFill>
                <a:schemeClr val="tx1"/>
              </a:solidFill>
              <a:latin typeface="+mn-lt"/>
              <a:ea typeface="Calibri" panose="020F0502020204030204" pitchFamily="34" charset="0"/>
              <a:cs typeface="Calibri" panose="020F0502020204030204" pitchFamily="34" charset="0"/>
            </a:rPr>
            <a:t>Nomination Form, Voting System Set Up </a:t>
          </a:r>
          <a:r>
            <a:rPr lang="en-SG" sz="1400" b="0" i="1" dirty="0">
              <a:solidFill>
                <a:schemeClr val="tx1"/>
              </a:solidFill>
              <a:latin typeface="+mn-lt"/>
              <a:ea typeface="Calibri" panose="020F0502020204030204" pitchFamily="34" charset="0"/>
              <a:cs typeface="Calibri" panose="020F0502020204030204" pitchFamily="34" charset="0"/>
            </a:rPr>
            <a:t>(NC &amp; Secretary)</a:t>
          </a:r>
        </a:p>
      </dgm:t>
    </dgm:pt>
    <dgm:pt modelId="{0B7FD688-DF89-44F7-9233-9D50E19C43FC}" type="parTrans" cxnId="{89E12A7C-0917-4CA5-8468-F2D59551005C}">
      <dgm:prSet/>
      <dgm:spPr/>
      <dgm:t>
        <a:bodyPr/>
        <a:lstStyle/>
        <a:p>
          <a:pPr algn="l"/>
          <a:endParaRPr lang="en-SG" sz="1400">
            <a:solidFill>
              <a:schemeClr val="tx1"/>
            </a:solidFill>
          </a:endParaRPr>
        </a:p>
      </dgm:t>
    </dgm:pt>
    <dgm:pt modelId="{FE5980B6-9995-423A-B691-62F012FE9DB3}" type="sibTrans" cxnId="{89E12A7C-0917-4CA5-8468-F2D59551005C}">
      <dgm:prSet custT="1"/>
      <dgm:spPr/>
      <dgm:t>
        <a:bodyPr/>
        <a:lstStyle/>
        <a:p>
          <a:pPr algn="l"/>
          <a:endParaRPr lang="en-SG" sz="1400">
            <a:solidFill>
              <a:schemeClr val="tx1"/>
            </a:solidFill>
          </a:endParaRPr>
        </a:p>
      </dgm:t>
    </dgm:pt>
    <dgm:pt modelId="{26CBDFA6-609C-4FB7-9420-F1A5FAF4DF0F}">
      <dgm:prSet phldrT="[Text]" custT="1"/>
      <dgm:spPr>
        <a:solidFill>
          <a:schemeClr val="bg1"/>
        </a:solidFill>
      </dgm:spPr>
      <dgm:t>
        <a:bodyPr/>
        <a:lstStyle/>
        <a:p>
          <a:pPr algn="l"/>
          <a:r>
            <a:rPr lang="en-SG" sz="1400" b="0" dirty="0">
              <a:solidFill>
                <a:schemeClr val="tx1"/>
              </a:solidFill>
              <a:latin typeface="+mn-lt"/>
              <a:ea typeface="Calibri" panose="020F0502020204030204" pitchFamily="34" charset="0"/>
              <a:cs typeface="Calibri" panose="020F0502020204030204" pitchFamily="34" charset="0"/>
            </a:rPr>
            <a:t>Dateline: Aug 1</a:t>
          </a:r>
        </a:p>
      </dgm:t>
    </dgm:pt>
    <dgm:pt modelId="{8E41D0D4-289A-4D1F-9738-FD5B658A620F}" type="parTrans" cxnId="{9F14B753-91F8-4FB2-B356-FFA8949CF8E7}">
      <dgm:prSet/>
      <dgm:spPr/>
      <dgm:t>
        <a:bodyPr/>
        <a:lstStyle/>
        <a:p>
          <a:pPr algn="l"/>
          <a:endParaRPr lang="en-SG" sz="1400">
            <a:solidFill>
              <a:schemeClr val="tx1"/>
            </a:solidFill>
          </a:endParaRPr>
        </a:p>
      </dgm:t>
    </dgm:pt>
    <dgm:pt modelId="{5FE54EF1-62C4-45B6-8143-2BE149A6D131}" type="sibTrans" cxnId="{9F14B753-91F8-4FB2-B356-FFA8949CF8E7}">
      <dgm:prSet/>
      <dgm:spPr/>
      <dgm:t>
        <a:bodyPr/>
        <a:lstStyle/>
        <a:p>
          <a:pPr algn="l"/>
          <a:endParaRPr lang="en-SG" sz="1400">
            <a:solidFill>
              <a:schemeClr val="tx1"/>
            </a:solidFill>
          </a:endParaRPr>
        </a:p>
      </dgm:t>
    </dgm:pt>
    <dgm:pt modelId="{3BD68253-FE61-4579-89C7-098C297D5C5B}">
      <dgm:prSet phldrT="[Text]" custT="1"/>
      <dgm:spPr/>
      <dgm:t>
        <a:bodyPr/>
        <a:lstStyle/>
        <a:p>
          <a:pPr algn="l"/>
          <a:r>
            <a:rPr lang="en-SG" sz="1400" b="0" dirty="0">
              <a:solidFill>
                <a:schemeClr val="tx1"/>
              </a:solidFill>
              <a:latin typeface="+mn-lt"/>
              <a:ea typeface="Calibri" panose="020F0502020204030204" pitchFamily="34" charset="0"/>
              <a:cs typeface="Calibri" panose="020F0502020204030204" pitchFamily="34" charset="0"/>
            </a:rPr>
            <a:t>Dateline: Aug 9</a:t>
          </a:r>
        </a:p>
      </dgm:t>
    </dgm:pt>
    <dgm:pt modelId="{3691330A-EB24-4F02-9C73-FDA5723EA100}" type="parTrans" cxnId="{BF0F1AAB-4CCE-4103-B2B0-2EA251AF16DF}">
      <dgm:prSet/>
      <dgm:spPr/>
      <dgm:t>
        <a:bodyPr/>
        <a:lstStyle/>
        <a:p>
          <a:endParaRPr lang="en-SG" sz="1400">
            <a:solidFill>
              <a:schemeClr val="tx1"/>
            </a:solidFill>
          </a:endParaRPr>
        </a:p>
      </dgm:t>
    </dgm:pt>
    <dgm:pt modelId="{F8EBEC26-78B7-4F00-9303-E42BC82FDCBD}" type="sibTrans" cxnId="{BF0F1AAB-4CCE-4103-B2B0-2EA251AF16DF}">
      <dgm:prSet/>
      <dgm:spPr/>
      <dgm:t>
        <a:bodyPr/>
        <a:lstStyle/>
        <a:p>
          <a:endParaRPr lang="en-SG" sz="1400">
            <a:solidFill>
              <a:schemeClr val="tx1"/>
            </a:solidFill>
          </a:endParaRPr>
        </a:p>
      </dgm:t>
    </dgm:pt>
    <dgm:pt modelId="{0A2085BF-E452-4556-B82C-A7BE5ADF8AF2}">
      <dgm:prSet phldrT="[Text]" custT="1"/>
      <dgm:spPr>
        <a:ln>
          <a:solidFill>
            <a:schemeClr val="tx1"/>
          </a:solidFill>
        </a:ln>
      </dgm:spPr>
      <dgm:t>
        <a:bodyPr/>
        <a:lstStyle/>
        <a:p>
          <a:pPr algn="l"/>
          <a:r>
            <a:rPr lang="en-SG" sz="1400" b="0" dirty="0">
              <a:solidFill>
                <a:schemeClr val="tx1"/>
              </a:solidFill>
              <a:latin typeface="+mn-lt"/>
              <a:ea typeface="Calibri" panose="020F0502020204030204" pitchFamily="34" charset="0"/>
              <a:cs typeface="Calibri" panose="020F0502020204030204" pitchFamily="34" charset="0"/>
            </a:rPr>
            <a:t>Sept 2-6</a:t>
          </a:r>
        </a:p>
      </dgm:t>
    </dgm:pt>
    <dgm:pt modelId="{77BC133E-AA2A-4B9B-A3C4-A1C3DF576833}" type="parTrans" cxnId="{2FB6EFB5-BA45-48D4-BAB9-2DE72A1909ED}">
      <dgm:prSet/>
      <dgm:spPr/>
      <dgm:t>
        <a:bodyPr/>
        <a:lstStyle/>
        <a:p>
          <a:endParaRPr lang="en-SG" sz="1400">
            <a:solidFill>
              <a:schemeClr val="tx1"/>
            </a:solidFill>
          </a:endParaRPr>
        </a:p>
      </dgm:t>
    </dgm:pt>
    <dgm:pt modelId="{A342DBF2-7414-41E3-83D5-028B66042A11}" type="sibTrans" cxnId="{2FB6EFB5-BA45-48D4-BAB9-2DE72A1909ED}">
      <dgm:prSet/>
      <dgm:spPr/>
      <dgm:t>
        <a:bodyPr/>
        <a:lstStyle/>
        <a:p>
          <a:endParaRPr lang="en-SG" sz="1400">
            <a:solidFill>
              <a:schemeClr val="tx1"/>
            </a:solidFill>
          </a:endParaRPr>
        </a:p>
      </dgm:t>
    </dgm:pt>
    <dgm:pt modelId="{C9B33CF7-26C1-4C9E-84EF-78ABB97AB0C1}">
      <dgm:prSet phldrT="[Text]" custT="1"/>
      <dgm:spPr/>
      <dgm:t>
        <a:bodyPr/>
        <a:lstStyle/>
        <a:p>
          <a:pPr algn="l"/>
          <a:r>
            <a:rPr lang="en-SG" sz="1400" b="0" dirty="0">
              <a:solidFill>
                <a:schemeClr val="tx1"/>
              </a:solidFill>
              <a:latin typeface="+mn-lt"/>
              <a:ea typeface="Calibri" panose="020F0502020204030204" pitchFamily="34" charset="0"/>
              <a:cs typeface="Calibri" panose="020F0502020204030204" pitchFamily="34" charset="0"/>
            </a:rPr>
            <a:t>Sept 23-25</a:t>
          </a:r>
        </a:p>
      </dgm:t>
    </dgm:pt>
    <dgm:pt modelId="{F93155B1-CAFF-46A5-BB62-A665D67E63ED}" type="parTrans" cxnId="{809A188F-CE73-47D3-95F1-DBF53F7C088B}">
      <dgm:prSet/>
      <dgm:spPr/>
      <dgm:t>
        <a:bodyPr/>
        <a:lstStyle/>
        <a:p>
          <a:endParaRPr lang="en-SG" sz="1400">
            <a:solidFill>
              <a:schemeClr val="tx1"/>
            </a:solidFill>
          </a:endParaRPr>
        </a:p>
      </dgm:t>
    </dgm:pt>
    <dgm:pt modelId="{85B84D08-B091-4736-BFB7-07D9B0A7CE1D}" type="sibTrans" cxnId="{809A188F-CE73-47D3-95F1-DBF53F7C088B}">
      <dgm:prSet/>
      <dgm:spPr/>
      <dgm:t>
        <a:bodyPr/>
        <a:lstStyle/>
        <a:p>
          <a:endParaRPr lang="en-SG" sz="1400">
            <a:solidFill>
              <a:schemeClr val="tx1"/>
            </a:solidFill>
          </a:endParaRPr>
        </a:p>
      </dgm:t>
    </dgm:pt>
    <dgm:pt modelId="{0D98C970-B3D5-47A8-8BFF-E1EF70FE6ECD}">
      <dgm:prSet phldrT="[Text]" custT="1"/>
      <dgm:spPr/>
      <dgm:t>
        <a:bodyPr/>
        <a:lstStyle/>
        <a:p>
          <a:pPr algn="l"/>
          <a:r>
            <a:rPr lang="en-SG" sz="1400" b="0" dirty="0">
              <a:solidFill>
                <a:schemeClr val="tx1"/>
              </a:solidFill>
              <a:latin typeface="+mn-lt"/>
              <a:ea typeface="Calibri" panose="020F0502020204030204" pitchFamily="34" charset="0"/>
              <a:cs typeface="Calibri" panose="020F0502020204030204" pitchFamily="34" charset="0"/>
            </a:rPr>
            <a:t>Announced at annual meeting with an email afterwards (week of October 1)</a:t>
          </a:r>
        </a:p>
      </dgm:t>
    </dgm:pt>
    <dgm:pt modelId="{917F2219-29EA-406C-93B4-4BA398B534B6}" type="parTrans" cxnId="{E2EA8A40-6678-4BA2-B9D8-65A6FB398953}">
      <dgm:prSet/>
      <dgm:spPr/>
      <dgm:t>
        <a:bodyPr/>
        <a:lstStyle/>
        <a:p>
          <a:endParaRPr lang="en-SG" sz="1400">
            <a:solidFill>
              <a:schemeClr val="tx1"/>
            </a:solidFill>
          </a:endParaRPr>
        </a:p>
      </dgm:t>
    </dgm:pt>
    <dgm:pt modelId="{99FD9483-3B76-44C9-BF30-1029295D927D}" type="sibTrans" cxnId="{E2EA8A40-6678-4BA2-B9D8-65A6FB398953}">
      <dgm:prSet/>
      <dgm:spPr/>
      <dgm:t>
        <a:bodyPr/>
        <a:lstStyle/>
        <a:p>
          <a:endParaRPr lang="en-SG" sz="1400">
            <a:solidFill>
              <a:schemeClr val="tx1"/>
            </a:solidFill>
          </a:endParaRPr>
        </a:p>
      </dgm:t>
    </dgm:pt>
    <dgm:pt modelId="{B5ACDE3E-2AFC-42DA-8917-EAA8EE0A7EBF}">
      <dgm:prSet phldrT="[Text]" custT="1"/>
      <dgm:spPr/>
      <dgm:t>
        <a:bodyPr/>
        <a:lstStyle/>
        <a:p>
          <a:pPr algn="l"/>
          <a:r>
            <a:rPr lang="en-SG" sz="1400" b="1" dirty="0">
              <a:solidFill>
                <a:schemeClr val="tx1"/>
              </a:solidFill>
              <a:latin typeface="+mn-lt"/>
              <a:ea typeface="Calibri" panose="020F0502020204030204" pitchFamily="34" charset="0"/>
              <a:cs typeface="Calibri" panose="020F0502020204030204" pitchFamily="34" charset="0"/>
            </a:rPr>
            <a:t>First Formal Board Meeting</a:t>
          </a:r>
        </a:p>
      </dgm:t>
    </dgm:pt>
    <dgm:pt modelId="{DEB1EEAF-3DA1-4487-9A9D-BC351C0BC50E}" type="parTrans" cxnId="{553B0C55-87E4-4646-9BC4-15FFCAFB8D75}">
      <dgm:prSet/>
      <dgm:spPr/>
      <dgm:t>
        <a:bodyPr/>
        <a:lstStyle/>
        <a:p>
          <a:endParaRPr lang="en-SG" sz="1400">
            <a:solidFill>
              <a:schemeClr val="tx1"/>
            </a:solidFill>
          </a:endParaRPr>
        </a:p>
      </dgm:t>
    </dgm:pt>
    <dgm:pt modelId="{9E0B14ED-03DB-4044-B3D0-4B2D87876F8A}" type="sibTrans" cxnId="{553B0C55-87E4-4646-9BC4-15FFCAFB8D75}">
      <dgm:prSet/>
      <dgm:spPr/>
      <dgm:t>
        <a:bodyPr/>
        <a:lstStyle/>
        <a:p>
          <a:endParaRPr lang="en-SG" sz="1400">
            <a:solidFill>
              <a:schemeClr val="tx1"/>
            </a:solidFill>
          </a:endParaRPr>
        </a:p>
      </dgm:t>
    </dgm:pt>
    <dgm:pt modelId="{E932A35D-DF7A-4F23-B3A2-2858B2B6ECB0}">
      <dgm:prSet phldrT="[Text]" custT="1"/>
      <dgm:spPr/>
      <dgm:t>
        <a:bodyPr/>
        <a:lstStyle/>
        <a:p>
          <a:pPr algn="l"/>
          <a:r>
            <a:rPr lang="en-SG" sz="1400" b="1" dirty="0">
              <a:solidFill>
                <a:schemeClr val="tx1"/>
              </a:solidFill>
              <a:latin typeface="+mn-lt"/>
              <a:ea typeface="Calibri" panose="020F0502020204030204" pitchFamily="34" charset="0"/>
              <a:cs typeface="Calibri" panose="020F0502020204030204" pitchFamily="34" charset="0"/>
            </a:rPr>
            <a:t>Nomination Opened for Submissions</a:t>
          </a:r>
        </a:p>
      </dgm:t>
    </dgm:pt>
    <dgm:pt modelId="{BDFCCEF6-9DE2-4D4F-81FE-9D0B6AB23682}" type="parTrans" cxnId="{9B9BCB0E-3E18-40FD-8659-2775275CB42C}">
      <dgm:prSet/>
      <dgm:spPr/>
      <dgm:t>
        <a:bodyPr/>
        <a:lstStyle/>
        <a:p>
          <a:endParaRPr lang="en-SG" sz="1400">
            <a:solidFill>
              <a:schemeClr val="tx1"/>
            </a:solidFill>
          </a:endParaRPr>
        </a:p>
      </dgm:t>
    </dgm:pt>
    <dgm:pt modelId="{95E03C1F-F020-446F-BE3F-54EA8E78985D}" type="sibTrans" cxnId="{9B9BCB0E-3E18-40FD-8659-2775275CB42C}">
      <dgm:prSet custT="1"/>
      <dgm:spPr/>
      <dgm:t>
        <a:bodyPr/>
        <a:lstStyle/>
        <a:p>
          <a:endParaRPr lang="en-SG" sz="1400">
            <a:solidFill>
              <a:schemeClr val="tx1"/>
            </a:solidFill>
          </a:endParaRPr>
        </a:p>
      </dgm:t>
    </dgm:pt>
    <dgm:pt modelId="{07854C21-E3AA-467A-9593-6E81DADC2BB4}">
      <dgm:prSet phldrT="[Text]" custT="1"/>
      <dgm:spPr/>
      <dgm:t>
        <a:bodyPr/>
        <a:lstStyle/>
        <a:p>
          <a:pPr algn="l"/>
          <a:r>
            <a:rPr lang="en-SG" sz="1400" b="0" dirty="0">
              <a:solidFill>
                <a:schemeClr val="tx1"/>
              </a:solidFill>
              <a:latin typeface="+mn-lt"/>
              <a:ea typeface="Calibri" panose="020F0502020204030204" pitchFamily="34" charset="0"/>
              <a:cs typeface="Calibri" panose="020F0502020204030204" pitchFamily="34" charset="0"/>
            </a:rPr>
            <a:t>Aug 9-30</a:t>
          </a:r>
        </a:p>
      </dgm:t>
    </dgm:pt>
    <dgm:pt modelId="{A41B5A6F-2ABF-42B9-865E-6E2FD0168781}" type="parTrans" cxnId="{3BF72038-A7A1-4815-80CD-723B96582EAD}">
      <dgm:prSet/>
      <dgm:spPr/>
      <dgm:t>
        <a:bodyPr/>
        <a:lstStyle/>
        <a:p>
          <a:endParaRPr lang="en-SG" sz="1400">
            <a:solidFill>
              <a:schemeClr val="tx1"/>
            </a:solidFill>
          </a:endParaRPr>
        </a:p>
      </dgm:t>
    </dgm:pt>
    <dgm:pt modelId="{2D55AFF0-E3C3-41AA-8759-6CE39C47DAE9}" type="sibTrans" cxnId="{3BF72038-A7A1-4815-80CD-723B96582EAD}">
      <dgm:prSet/>
      <dgm:spPr/>
      <dgm:t>
        <a:bodyPr/>
        <a:lstStyle/>
        <a:p>
          <a:endParaRPr lang="en-SG" sz="1400">
            <a:solidFill>
              <a:schemeClr val="tx1"/>
            </a:solidFill>
          </a:endParaRPr>
        </a:p>
      </dgm:t>
    </dgm:pt>
    <dgm:pt modelId="{9D648979-42B9-400A-A0F9-7B3E42258C37}">
      <dgm:prSet custT="1"/>
      <dgm:spPr/>
      <dgm:t>
        <a:bodyPr/>
        <a:lstStyle/>
        <a:p>
          <a:pPr algn="l"/>
          <a:r>
            <a:rPr lang="en-SG" sz="1400" b="0" dirty="0">
              <a:solidFill>
                <a:schemeClr val="tx1"/>
              </a:solidFill>
              <a:latin typeface="+mn-lt"/>
              <a:ea typeface="Calibri" panose="020F0502020204030204" pitchFamily="34" charset="0"/>
              <a:cs typeface="Calibri" panose="020F0502020204030204" pitchFamily="34" charset="0"/>
            </a:rPr>
            <a:t>New Board Decides (Q4) 2024</a:t>
          </a:r>
        </a:p>
      </dgm:t>
    </dgm:pt>
    <dgm:pt modelId="{228F2334-4A04-4273-A71E-4E12DA8235F4}" type="parTrans" cxnId="{FC3E91D9-B77E-4788-860B-55C85D33FDDD}">
      <dgm:prSet/>
      <dgm:spPr/>
      <dgm:t>
        <a:bodyPr/>
        <a:lstStyle/>
        <a:p>
          <a:endParaRPr lang="en-SG" sz="1400">
            <a:solidFill>
              <a:schemeClr val="tx1"/>
            </a:solidFill>
          </a:endParaRPr>
        </a:p>
      </dgm:t>
    </dgm:pt>
    <dgm:pt modelId="{C4CBF76B-FD7A-48D3-B662-4A0691752010}" type="sibTrans" cxnId="{FC3E91D9-B77E-4788-860B-55C85D33FDDD}">
      <dgm:prSet/>
      <dgm:spPr/>
      <dgm:t>
        <a:bodyPr/>
        <a:lstStyle/>
        <a:p>
          <a:endParaRPr lang="en-SG" sz="1400">
            <a:solidFill>
              <a:schemeClr val="tx1"/>
            </a:solidFill>
          </a:endParaRPr>
        </a:p>
      </dgm:t>
    </dgm:pt>
    <dgm:pt modelId="{0ABA5976-666B-4E8E-9BF9-0C15CDC1AEE1}">
      <dgm:prSet phldrT="[Text]" custT="1"/>
      <dgm:spPr/>
      <dgm:t>
        <a:bodyPr/>
        <a:lstStyle/>
        <a:p>
          <a:pPr algn="l"/>
          <a:r>
            <a:rPr lang="en-SG" sz="1400" b="1" dirty="0">
              <a:solidFill>
                <a:schemeClr val="tx1"/>
              </a:solidFill>
              <a:latin typeface="+mn-lt"/>
              <a:ea typeface="Calibri" panose="020F0502020204030204" pitchFamily="34" charset="0"/>
              <a:cs typeface="Calibri" panose="020F0502020204030204" pitchFamily="34" charset="0"/>
            </a:rPr>
            <a:t>Nomination Form &amp; Voting System Test</a:t>
          </a:r>
        </a:p>
      </dgm:t>
    </dgm:pt>
    <dgm:pt modelId="{8DEDDD14-9726-4F68-93FE-CE75AE271E8F}" type="parTrans" cxnId="{9563DB1B-0685-4C9A-95DA-5B79F106F5BB}">
      <dgm:prSet/>
      <dgm:spPr/>
      <dgm:t>
        <a:bodyPr/>
        <a:lstStyle/>
        <a:p>
          <a:endParaRPr lang="en-SG">
            <a:solidFill>
              <a:schemeClr val="tx1"/>
            </a:solidFill>
          </a:endParaRPr>
        </a:p>
      </dgm:t>
    </dgm:pt>
    <dgm:pt modelId="{1DFD7851-A7AA-4BCA-8724-0740190DE886}" type="sibTrans" cxnId="{9563DB1B-0685-4C9A-95DA-5B79F106F5BB}">
      <dgm:prSet/>
      <dgm:spPr>
        <a:solidFill>
          <a:schemeClr val="accent2"/>
        </a:solidFill>
      </dgm:spPr>
      <dgm:t>
        <a:bodyPr/>
        <a:lstStyle/>
        <a:p>
          <a:endParaRPr lang="en-SG">
            <a:solidFill>
              <a:schemeClr val="tx1"/>
            </a:solidFill>
          </a:endParaRPr>
        </a:p>
      </dgm:t>
    </dgm:pt>
    <dgm:pt modelId="{9833BC24-7D8C-4714-A521-62C0CEB51C03}">
      <dgm:prSet phldrT="[Text]" custT="1"/>
      <dgm:spPr/>
      <dgm:t>
        <a:bodyPr/>
        <a:lstStyle/>
        <a:p>
          <a:pPr algn="l"/>
          <a:endParaRPr lang="en-SG" sz="1400" b="1" dirty="0">
            <a:solidFill>
              <a:schemeClr val="tx1"/>
            </a:solidFill>
            <a:latin typeface="+mn-lt"/>
            <a:ea typeface="Calibri" panose="020F0502020204030204" pitchFamily="34" charset="0"/>
            <a:cs typeface="Calibri" panose="020F0502020204030204" pitchFamily="34" charset="0"/>
          </a:endParaRPr>
        </a:p>
      </dgm:t>
    </dgm:pt>
    <dgm:pt modelId="{9B3038B3-B8F9-494F-9593-DC235F19B861}" type="parTrans" cxnId="{F1EDB76B-3C47-47B4-B12E-8293E97097E0}">
      <dgm:prSet/>
      <dgm:spPr/>
      <dgm:t>
        <a:bodyPr/>
        <a:lstStyle/>
        <a:p>
          <a:endParaRPr lang="en-SG">
            <a:solidFill>
              <a:schemeClr val="tx1"/>
            </a:solidFill>
          </a:endParaRPr>
        </a:p>
      </dgm:t>
    </dgm:pt>
    <dgm:pt modelId="{50912EA7-89B6-4CEA-B8BC-CF1E53C6B9A2}" type="sibTrans" cxnId="{F1EDB76B-3C47-47B4-B12E-8293E97097E0}">
      <dgm:prSet/>
      <dgm:spPr/>
      <dgm:t>
        <a:bodyPr/>
        <a:lstStyle/>
        <a:p>
          <a:endParaRPr lang="en-SG">
            <a:solidFill>
              <a:schemeClr val="tx1"/>
            </a:solidFill>
          </a:endParaRPr>
        </a:p>
      </dgm:t>
    </dgm:pt>
    <dgm:pt modelId="{D37B6622-4C2C-4B10-8B63-2ACF7BA84EA0}">
      <dgm:prSet/>
      <dgm:spPr/>
      <dgm:t>
        <a:bodyPr/>
        <a:lstStyle/>
        <a:p>
          <a:pPr algn="l"/>
          <a:r>
            <a:rPr lang="en-SG" sz="1400" b="0" dirty="0">
              <a:solidFill>
                <a:schemeClr val="tx1"/>
              </a:solidFill>
              <a:latin typeface="+mn-lt"/>
              <a:ea typeface="Calibri" panose="020F0502020204030204" pitchFamily="34" charset="0"/>
              <a:cs typeface="Calibri" panose="020F0502020204030204" pitchFamily="34" charset="0"/>
            </a:rPr>
            <a:t>Dateline: Aug 2</a:t>
          </a:r>
        </a:p>
      </dgm:t>
    </dgm:pt>
    <dgm:pt modelId="{E72B27E2-9C81-404C-B3E1-0D3B8B44C48E}" type="parTrans" cxnId="{8B4BCD03-5889-4E2F-AAAB-0D3F15C906AD}">
      <dgm:prSet/>
      <dgm:spPr/>
      <dgm:t>
        <a:bodyPr/>
        <a:lstStyle/>
        <a:p>
          <a:endParaRPr lang="en-SG">
            <a:solidFill>
              <a:schemeClr val="tx1"/>
            </a:solidFill>
          </a:endParaRPr>
        </a:p>
      </dgm:t>
    </dgm:pt>
    <dgm:pt modelId="{5737E5A3-0A7B-4A8B-A3A3-C201982D7A6C}" type="sibTrans" cxnId="{8B4BCD03-5889-4E2F-AAAB-0D3F15C906AD}">
      <dgm:prSet/>
      <dgm:spPr/>
      <dgm:t>
        <a:bodyPr/>
        <a:lstStyle/>
        <a:p>
          <a:endParaRPr lang="en-SG">
            <a:solidFill>
              <a:schemeClr val="tx1"/>
            </a:solidFill>
          </a:endParaRPr>
        </a:p>
      </dgm:t>
    </dgm:pt>
    <dgm:pt modelId="{DA9460EB-00D1-412D-87EE-2BC0A910D04B}" type="pres">
      <dgm:prSet presAssocID="{5FB5069B-4C9E-40B2-8180-0F1E4C028D18}" presName="diagram" presStyleCnt="0">
        <dgm:presLayoutVars>
          <dgm:dir/>
          <dgm:resizeHandles val="exact"/>
        </dgm:presLayoutVars>
      </dgm:prSet>
      <dgm:spPr/>
    </dgm:pt>
    <dgm:pt modelId="{54C29B60-19F4-4F0D-9A6D-4038241A8B60}" type="pres">
      <dgm:prSet presAssocID="{1B4D5FEF-2345-4FC4-A03E-1237CA838858}" presName="node" presStyleLbl="node1" presStyleIdx="0" presStyleCnt="11">
        <dgm:presLayoutVars>
          <dgm:bulletEnabled val="1"/>
        </dgm:presLayoutVars>
      </dgm:prSet>
      <dgm:spPr/>
    </dgm:pt>
    <dgm:pt modelId="{565BCA5C-2A75-4154-8E21-C1C8B754907A}" type="pres">
      <dgm:prSet presAssocID="{6EFC171E-0A93-4C80-BC53-5B88FA2CFB9E}" presName="sibTrans" presStyleLbl="sibTrans2D1" presStyleIdx="0" presStyleCnt="10"/>
      <dgm:spPr/>
    </dgm:pt>
    <dgm:pt modelId="{37A9C03E-78AD-4AD0-B22C-3AB788CA494C}" type="pres">
      <dgm:prSet presAssocID="{6EFC171E-0A93-4C80-BC53-5B88FA2CFB9E}" presName="connectorText" presStyleLbl="sibTrans2D1" presStyleIdx="0" presStyleCnt="10"/>
      <dgm:spPr/>
    </dgm:pt>
    <dgm:pt modelId="{E161A153-9467-46C4-91BC-11C25E017F61}" type="pres">
      <dgm:prSet presAssocID="{9944BB9E-378E-48C8-B457-C26487910C8A}" presName="node" presStyleLbl="node1" presStyleIdx="1" presStyleCnt="11">
        <dgm:presLayoutVars>
          <dgm:bulletEnabled val="1"/>
        </dgm:presLayoutVars>
      </dgm:prSet>
      <dgm:spPr/>
    </dgm:pt>
    <dgm:pt modelId="{B6EC2383-690B-44BF-B020-51CDF04B600A}" type="pres">
      <dgm:prSet presAssocID="{79780EC5-3E97-4039-B1A0-C40A0F9AD813}" presName="sibTrans" presStyleLbl="sibTrans2D1" presStyleIdx="1" presStyleCnt="10"/>
      <dgm:spPr/>
    </dgm:pt>
    <dgm:pt modelId="{419A50EE-7BFD-4817-84AC-04A5FFD2B4CB}" type="pres">
      <dgm:prSet presAssocID="{79780EC5-3E97-4039-B1A0-C40A0F9AD813}" presName="connectorText" presStyleLbl="sibTrans2D1" presStyleIdx="1" presStyleCnt="10"/>
      <dgm:spPr/>
    </dgm:pt>
    <dgm:pt modelId="{02A8ACFC-A8AC-4621-9F65-B1BFCCAF8860}" type="pres">
      <dgm:prSet presAssocID="{650D3B3C-4A55-4571-B3CE-46632981A521}" presName="node" presStyleLbl="node1" presStyleIdx="2" presStyleCnt="11">
        <dgm:presLayoutVars>
          <dgm:bulletEnabled val="1"/>
        </dgm:presLayoutVars>
      </dgm:prSet>
      <dgm:spPr/>
    </dgm:pt>
    <dgm:pt modelId="{75657DE4-B93F-478E-9F88-88E9ACE75B7D}" type="pres">
      <dgm:prSet presAssocID="{FE5980B6-9995-423A-B691-62F012FE9DB3}" presName="sibTrans" presStyleLbl="sibTrans2D1" presStyleIdx="2" presStyleCnt="10"/>
      <dgm:spPr/>
    </dgm:pt>
    <dgm:pt modelId="{131A3B81-BF15-4EB6-BD8F-D14F8BC6D88E}" type="pres">
      <dgm:prSet presAssocID="{FE5980B6-9995-423A-B691-62F012FE9DB3}" presName="connectorText" presStyleLbl="sibTrans2D1" presStyleIdx="2" presStyleCnt="10"/>
      <dgm:spPr/>
    </dgm:pt>
    <dgm:pt modelId="{2B8C0044-FB56-4933-927E-B220E90B5D4F}" type="pres">
      <dgm:prSet presAssocID="{0ABA5976-666B-4E8E-9BF9-0C15CDC1AEE1}" presName="node" presStyleLbl="node1" presStyleIdx="3" presStyleCnt="11">
        <dgm:presLayoutVars>
          <dgm:bulletEnabled val="1"/>
        </dgm:presLayoutVars>
      </dgm:prSet>
      <dgm:spPr/>
    </dgm:pt>
    <dgm:pt modelId="{3780EF3E-5F3B-4C6B-8230-0FE648139601}" type="pres">
      <dgm:prSet presAssocID="{1DFD7851-A7AA-4BCA-8724-0740190DE886}" presName="sibTrans" presStyleLbl="sibTrans2D1" presStyleIdx="3" presStyleCnt="10"/>
      <dgm:spPr/>
    </dgm:pt>
    <dgm:pt modelId="{B61834E5-D348-4070-BA5B-A44CCEC3487D}" type="pres">
      <dgm:prSet presAssocID="{1DFD7851-A7AA-4BCA-8724-0740190DE886}" presName="connectorText" presStyleLbl="sibTrans2D1" presStyleIdx="3" presStyleCnt="10"/>
      <dgm:spPr/>
    </dgm:pt>
    <dgm:pt modelId="{95D73B9C-C845-400E-AFBD-EC306D8169FE}" type="pres">
      <dgm:prSet presAssocID="{8CFFD55D-C0A3-4723-BB39-DECDCD50730C}" presName="node" presStyleLbl="node1" presStyleIdx="4" presStyleCnt="11">
        <dgm:presLayoutVars>
          <dgm:bulletEnabled val="1"/>
        </dgm:presLayoutVars>
      </dgm:prSet>
      <dgm:spPr/>
    </dgm:pt>
    <dgm:pt modelId="{DD9CCC97-1447-48E8-BC87-63AA87843F82}" type="pres">
      <dgm:prSet presAssocID="{60734972-E4E7-47D5-B87C-69D5A0282DEA}" presName="sibTrans" presStyleLbl="sibTrans2D1" presStyleIdx="4" presStyleCnt="10"/>
      <dgm:spPr/>
    </dgm:pt>
    <dgm:pt modelId="{211496F6-5406-44EE-A9CB-A56186EBD2CF}" type="pres">
      <dgm:prSet presAssocID="{60734972-E4E7-47D5-B87C-69D5A0282DEA}" presName="connectorText" presStyleLbl="sibTrans2D1" presStyleIdx="4" presStyleCnt="10"/>
      <dgm:spPr/>
    </dgm:pt>
    <dgm:pt modelId="{F51E4762-B77F-49DD-A845-DDF1753B2593}" type="pres">
      <dgm:prSet presAssocID="{E932A35D-DF7A-4F23-B3A2-2858B2B6ECB0}" presName="node" presStyleLbl="node1" presStyleIdx="5" presStyleCnt="11">
        <dgm:presLayoutVars>
          <dgm:bulletEnabled val="1"/>
        </dgm:presLayoutVars>
      </dgm:prSet>
      <dgm:spPr/>
    </dgm:pt>
    <dgm:pt modelId="{A3C8C0FB-F894-414C-9A2D-7A2EF18564F8}" type="pres">
      <dgm:prSet presAssocID="{95E03C1F-F020-446F-BE3F-54EA8E78985D}" presName="sibTrans" presStyleLbl="sibTrans2D1" presStyleIdx="5" presStyleCnt="10"/>
      <dgm:spPr/>
    </dgm:pt>
    <dgm:pt modelId="{9CB8854B-04BB-4E1A-9A9E-00A322AD8E16}" type="pres">
      <dgm:prSet presAssocID="{95E03C1F-F020-446F-BE3F-54EA8E78985D}" presName="connectorText" presStyleLbl="sibTrans2D1" presStyleIdx="5" presStyleCnt="10"/>
      <dgm:spPr/>
    </dgm:pt>
    <dgm:pt modelId="{EBD1D79C-58BB-4DBA-8BF0-309DF2060CDD}" type="pres">
      <dgm:prSet presAssocID="{E68C72F8-B80A-4902-A828-E47973687039}" presName="node" presStyleLbl="node1" presStyleIdx="6" presStyleCnt="11">
        <dgm:presLayoutVars>
          <dgm:bulletEnabled val="1"/>
        </dgm:presLayoutVars>
      </dgm:prSet>
      <dgm:spPr/>
    </dgm:pt>
    <dgm:pt modelId="{9675CA35-E6E5-490F-B1E5-E1F520BC6C2B}" type="pres">
      <dgm:prSet presAssocID="{CDD00B8F-CAF3-4705-8D20-35B5801433D7}" presName="sibTrans" presStyleLbl="sibTrans2D1" presStyleIdx="6" presStyleCnt="10"/>
      <dgm:spPr/>
    </dgm:pt>
    <dgm:pt modelId="{DC2AF037-69FD-4691-AF9D-6F264C296B6A}" type="pres">
      <dgm:prSet presAssocID="{CDD00B8F-CAF3-4705-8D20-35B5801433D7}" presName="connectorText" presStyleLbl="sibTrans2D1" presStyleIdx="6" presStyleCnt="10"/>
      <dgm:spPr/>
    </dgm:pt>
    <dgm:pt modelId="{4ECC9923-00AD-4683-942A-C936988426B3}" type="pres">
      <dgm:prSet presAssocID="{39B9EDEF-3F73-4A77-926B-89ED060640A5}" presName="node" presStyleLbl="node1" presStyleIdx="7" presStyleCnt="11">
        <dgm:presLayoutVars>
          <dgm:bulletEnabled val="1"/>
        </dgm:presLayoutVars>
      </dgm:prSet>
      <dgm:spPr/>
    </dgm:pt>
    <dgm:pt modelId="{ADF53DA7-64B2-4B47-A2BE-6354FA7DCCCE}" type="pres">
      <dgm:prSet presAssocID="{FDE33003-A878-4687-8A97-C2084F53BDD7}" presName="sibTrans" presStyleLbl="sibTrans2D1" presStyleIdx="7" presStyleCnt="10"/>
      <dgm:spPr/>
    </dgm:pt>
    <dgm:pt modelId="{EBC3BF17-5486-48F6-BC8C-E4CE793060FB}" type="pres">
      <dgm:prSet presAssocID="{FDE33003-A878-4687-8A97-C2084F53BDD7}" presName="connectorText" presStyleLbl="sibTrans2D1" presStyleIdx="7" presStyleCnt="10"/>
      <dgm:spPr/>
    </dgm:pt>
    <dgm:pt modelId="{7ACF9262-6BDD-4888-9C67-E480DF4942CC}" type="pres">
      <dgm:prSet presAssocID="{77D23977-220A-48ED-8792-9F76E9FA9BB1}" presName="node" presStyleLbl="node1" presStyleIdx="8" presStyleCnt="11">
        <dgm:presLayoutVars>
          <dgm:bulletEnabled val="1"/>
        </dgm:presLayoutVars>
      </dgm:prSet>
      <dgm:spPr/>
    </dgm:pt>
    <dgm:pt modelId="{DF0B2C3E-2B6B-445D-9F17-B340CDEB95BC}" type="pres">
      <dgm:prSet presAssocID="{52D22909-A6F6-492F-871D-4605CB2D0019}" presName="sibTrans" presStyleLbl="sibTrans2D1" presStyleIdx="8" presStyleCnt="10"/>
      <dgm:spPr/>
    </dgm:pt>
    <dgm:pt modelId="{97034E2B-82D6-4979-863E-62D24C0FD613}" type="pres">
      <dgm:prSet presAssocID="{52D22909-A6F6-492F-871D-4605CB2D0019}" presName="connectorText" presStyleLbl="sibTrans2D1" presStyleIdx="8" presStyleCnt="10"/>
      <dgm:spPr/>
    </dgm:pt>
    <dgm:pt modelId="{A63066D6-CC3E-436F-B8D0-6A6FDA3C834E}" type="pres">
      <dgm:prSet presAssocID="{D691DF7E-8599-4427-9AF4-965C90CBB074}" presName="node" presStyleLbl="node1" presStyleIdx="9" presStyleCnt="11">
        <dgm:presLayoutVars>
          <dgm:bulletEnabled val="1"/>
        </dgm:presLayoutVars>
      </dgm:prSet>
      <dgm:spPr/>
    </dgm:pt>
    <dgm:pt modelId="{4E4FDC34-7ED8-4590-ACB7-20FBDFC43B47}" type="pres">
      <dgm:prSet presAssocID="{AF85FAE9-C9CF-406C-A7D0-0D5874CAD13F}" presName="sibTrans" presStyleLbl="sibTrans2D1" presStyleIdx="9" presStyleCnt="10"/>
      <dgm:spPr/>
    </dgm:pt>
    <dgm:pt modelId="{B48390B1-5E23-45C1-841C-C58F5A6CD9E2}" type="pres">
      <dgm:prSet presAssocID="{AF85FAE9-C9CF-406C-A7D0-0D5874CAD13F}" presName="connectorText" presStyleLbl="sibTrans2D1" presStyleIdx="9" presStyleCnt="10"/>
      <dgm:spPr/>
    </dgm:pt>
    <dgm:pt modelId="{3399085F-6467-4120-B8A3-4755C6CF6B80}" type="pres">
      <dgm:prSet presAssocID="{B5ACDE3E-2AFC-42DA-8917-EAA8EE0A7EBF}" presName="node" presStyleLbl="node1" presStyleIdx="10" presStyleCnt="11">
        <dgm:presLayoutVars>
          <dgm:bulletEnabled val="1"/>
        </dgm:presLayoutVars>
      </dgm:prSet>
      <dgm:spPr/>
    </dgm:pt>
  </dgm:ptLst>
  <dgm:cxnLst>
    <dgm:cxn modelId="{6A948003-C7DA-4573-A3EB-3FE2A7AADD8E}" type="presOf" srcId="{0ABA5976-666B-4E8E-9BF9-0C15CDC1AEE1}" destId="{2B8C0044-FB56-4933-927E-B220E90B5D4F}" srcOrd="0" destOrd="0" presId="urn:microsoft.com/office/officeart/2005/8/layout/process5"/>
    <dgm:cxn modelId="{8B4BCD03-5889-4E2F-AAAB-0D3F15C906AD}" srcId="{0ABA5976-666B-4E8E-9BF9-0C15CDC1AEE1}" destId="{D37B6622-4C2C-4B10-8B63-2ACF7BA84EA0}" srcOrd="0" destOrd="0" parTransId="{E72B27E2-9C81-404C-B3E1-0D3B8B44C48E}" sibTransId="{5737E5A3-0A7B-4A8B-A3A3-C201982D7A6C}"/>
    <dgm:cxn modelId="{0B9F1A04-583E-4019-AACF-278A7B18594E}" type="presOf" srcId="{95E03C1F-F020-446F-BE3F-54EA8E78985D}" destId="{9CB8854B-04BB-4E1A-9A9E-00A322AD8E16}" srcOrd="1" destOrd="0" presId="urn:microsoft.com/office/officeart/2005/8/layout/process5"/>
    <dgm:cxn modelId="{A4FCE806-008B-4690-8095-D4BF94CEE2B1}" type="presOf" srcId="{6EFC171E-0A93-4C80-BC53-5B88FA2CFB9E}" destId="{565BCA5C-2A75-4154-8E21-C1C8B754907A}" srcOrd="0" destOrd="0" presId="urn:microsoft.com/office/officeart/2005/8/layout/process5"/>
    <dgm:cxn modelId="{9B9BCB0E-3E18-40FD-8659-2775275CB42C}" srcId="{5FB5069B-4C9E-40B2-8180-0F1E4C028D18}" destId="{E932A35D-DF7A-4F23-B3A2-2858B2B6ECB0}" srcOrd="5" destOrd="0" parTransId="{BDFCCEF6-9DE2-4D4F-81FE-9D0B6AB23682}" sibTransId="{95E03C1F-F020-446F-BE3F-54EA8E78985D}"/>
    <dgm:cxn modelId="{1BA5AB11-8FAA-4958-9CDE-D599CE900731}" srcId="{39B9EDEF-3F73-4A77-926B-89ED060640A5}" destId="{BD6F0F43-880E-45B4-9CF0-4E53856CD4FF}" srcOrd="0" destOrd="0" parTransId="{4CD8D8FF-056D-4A9C-AC54-5A091C2772FF}" sibTransId="{1D7164BD-7342-431C-9D8B-C52341683A2E}"/>
    <dgm:cxn modelId="{D6593C1B-BAB8-42DC-A0C9-2C5B81185953}" type="presOf" srcId="{9833BC24-7D8C-4714-A521-62C0CEB51C03}" destId="{2B8C0044-FB56-4933-927E-B220E90B5D4F}" srcOrd="0" destOrd="2" presId="urn:microsoft.com/office/officeart/2005/8/layout/process5"/>
    <dgm:cxn modelId="{9563DB1B-0685-4C9A-95DA-5B79F106F5BB}" srcId="{5FB5069B-4C9E-40B2-8180-0F1E4C028D18}" destId="{0ABA5976-666B-4E8E-9BF9-0C15CDC1AEE1}" srcOrd="3" destOrd="0" parTransId="{8DEDDD14-9726-4F68-93FE-CE75AE271E8F}" sibTransId="{1DFD7851-A7AA-4BCA-8724-0740190DE886}"/>
    <dgm:cxn modelId="{C0D1DC22-CBC5-4316-BCA5-686E50A773D9}" srcId="{5FB5069B-4C9E-40B2-8180-0F1E4C028D18}" destId="{D691DF7E-8599-4427-9AF4-965C90CBB074}" srcOrd="9" destOrd="0" parTransId="{2FB662EC-5076-4C08-B124-1A7ECDB8B8ED}" sibTransId="{AF85FAE9-C9CF-406C-A7D0-0D5874CAD13F}"/>
    <dgm:cxn modelId="{61BF3925-C86F-4F23-A2CF-A559FFBEC4A8}" type="presOf" srcId="{1DFD7851-A7AA-4BCA-8724-0740190DE886}" destId="{3780EF3E-5F3B-4C6B-8230-0FE648139601}" srcOrd="0" destOrd="0" presId="urn:microsoft.com/office/officeart/2005/8/layout/process5"/>
    <dgm:cxn modelId="{A3A89F26-3863-4952-AB87-A226476DA5DF}" type="presOf" srcId="{0A2085BF-E452-4556-B82C-A7BE5ADF8AF2}" destId="{EBD1D79C-58BB-4DBA-8BF0-309DF2060CDD}" srcOrd="0" destOrd="1" presId="urn:microsoft.com/office/officeart/2005/8/layout/process5"/>
    <dgm:cxn modelId="{6C823528-F9B2-4484-86FD-0F4FE931010F}" type="presOf" srcId="{576A6D43-E82C-493A-9137-3E35FAC4B975}" destId="{54C29B60-19F4-4F0D-9A6D-4038241A8B60}" srcOrd="0" destOrd="1" presId="urn:microsoft.com/office/officeart/2005/8/layout/process5"/>
    <dgm:cxn modelId="{DFACC131-0463-47E9-A7F1-7337CF6436E5}" type="presOf" srcId="{AF85FAE9-C9CF-406C-A7D0-0D5874CAD13F}" destId="{B48390B1-5E23-45C1-841C-C58F5A6CD9E2}" srcOrd="1" destOrd="0" presId="urn:microsoft.com/office/officeart/2005/8/layout/process5"/>
    <dgm:cxn modelId="{492CF331-2739-4F47-BA73-6619BD5FA0B4}" type="presOf" srcId="{3BD68253-FE61-4579-89C7-098C297D5C5B}" destId="{95D73B9C-C845-400E-AFBD-EC306D8169FE}" srcOrd="0" destOrd="1" presId="urn:microsoft.com/office/officeart/2005/8/layout/process5"/>
    <dgm:cxn modelId="{3BF72038-A7A1-4815-80CD-723B96582EAD}" srcId="{E932A35D-DF7A-4F23-B3A2-2858B2B6ECB0}" destId="{07854C21-E3AA-467A-9593-6E81DADC2BB4}" srcOrd="0" destOrd="0" parTransId="{A41B5A6F-2ABF-42B9-865E-6E2FD0168781}" sibTransId="{2D55AFF0-E3C3-41AA-8759-6CE39C47DAE9}"/>
    <dgm:cxn modelId="{1C96C53F-072A-4028-A749-E1B97ACFFCB3}" type="presOf" srcId="{1B4D5FEF-2345-4FC4-A03E-1237CA838858}" destId="{54C29B60-19F4-4F0D-9A6D-4038241A8B60}" srcOrd="0" destOrd="0" presId="urn:microsoft.com/office/officeart/2005/8/layout/process5"/>
    <dgm:cxn modelId="{E2EA8A40-6678-4BA2-B9D8-65A6FB398953}" srcId="{D691DF7E-8599-4427-9AF4-965C90CBB074}" destId="{0D98C970-B3D5-47A8-8BFF-E1EF70FE6ECD}" srcOrd="0" destOrd="0" parTransId="{917F2219-29EA-406C-93B4-4BA398B534B6}" sibTransId="{99FD9483-3B76-44C9-BF30-1029295D927D}"/>
    <dgm:cxn modelId="{79106360-E650-4477-9685-68BF3A13FF0E}" srcId="{1B4D5FEF-2345-4FC4-A03E-1237CA838858}" destId="{576A6D43-E82C-493A-9137-3E35FAC4B975}" srcOrd="0" destOrd="0" parTransId="{B18BE63C-1358-490C-9262-1873084E3024}" sibTransId="{E1AAA3ED-73CD-420B-BAF1-5FE5E804E3BB}"/>
    <dgm:cxn modelId="{59C0EE47-052A-4CD0-B62F-BDBB14E067E8}" srcId="{5FB5069B-4C9E-40B2-8180-0F1E4C028D18}" destId="{9944BB9E-378E-48C8-B457-C26487910C8A}" srcOrd="1" destOrd="0" parTransId="{95ED827B-ED8D-4CD4-BF27-51CF9E5A3670}" sibTransId="{79780EC5-3E97-4039-B1A0-C40A0F9AD813}"/>
    <dgm:cxn modelId="{99FB7048-DD2A-4991-9AEF-2C846122E821}" type="presOf" srcId="{79780EC5-3E97-4039-B1A0-C40A0F9AD813}" destId="{B6EC2383-690B-44BF-B020-51CDF04B600A}" srcOrd="0" destOrd="0" presId="urn:microsoft.com/office/officeart/2005/8/layout/process5"/>
    <dgm:cxn modelId="{3C8AFF49-CFF4-4CBD-BB24-B5DA384A16E0}" type="presOf" srcId="{C9B33CF7-26C1-4C9E-84EF-78ABB97AB0C1}" destId="{7ACF9262-6BDD-4888-9C67-E480DF4942CC}" srcOrd="0" destOrd="1" presId="urn:microsoft.com/office/officeart/2005/8/layout/process5"/>
    <dgm:cxn modelId="{5059E26A-B4F2-4689-AB38-0DCC164DC08B}" type="presOf" srcId="{BD6F0F43-880E-45B4-9CF0-4E53856CD4FF}" destId="{4ECC9923-00AD-4683-942A-C936988426B3}" srcOrd="0" destOrd="1" presId="urn:microsoft.com/office/officeart/2005/8/layout/process5"/>
    <dgm:cxn modelId="{F1EDB76B-3C47-47B4-B12E-8293E97097E0}" srcId="{0ABA5976-666B-4E8E-9BF9-0C15CDC1AEE1}" destId="{9833BC24-7D8C-4714-A521-62C0CEB51C03}" srcOrd="1" destOrd="0" parTransId="{9B3038B3-B8F9-494F-9593-DC235F19B861}" sibTransId="{50912EA7-89B6-4CEA-B8BC-CF1E53C6B9A2}"/>
    <dgm:cxn modelId="{7421CE6C-8124-4ACE-A5BE-AC8AA07925BC}" type="presOf" srcId="{AF85FAE9-C9CF-406C-A7D0-0D5874CAD13F}" destId="{4E4FDC34-7ED8-4590-ACB7-20FBDFC43B47}" srcOrd="0" destOrd="0" presId="urn:microsoft.com/office/officeart/2005/8/layout/process5"/>
    <dgm:cxn modelId="{BF5F686E-6746-430F-9A04-00B1E4BB638A}" type="presOf" srcId="{60734972-E4E7-47D5-B87C-69D5A0282DEA}" destId="{DD9CCC97-1447-48E8-BC87-63AA87843F82}" srcOrd="0" destOrd="0" presId="urn:microsoft.com/office/officeart/2005/8/layout/process5"/>
    <dgm:cxn modelId="{A1BE804F-A7B3-4431-AB9D-01ADEBC0E61D}" type="presOf" srcId="{FE5980B6-9995-423A-B691-62F012FE9DB3}" destId="{131A3B81-BF15-4EB6-BD8F-D14F8BC6D88E}" srcOrd="1" destOrd="0" presId="urn:microsoft.com/office/officeart/2005/8/layout/process5"/>
    <dgm:cxn modelId="{B5431D70-D161-4363-933E-EE996F43D60A}" type="presOf" srcId="{FE5980B6-9995-423A-B691-62F012FE9DB3}" destId="{75657DE4-B93F-478E-9F88-88E9ACE75B7D}" srcOrd="0" destOrd="0" presId="urn:microsoft.com/office/officeart/2005/8/layout/process5"/>
    <dgm:cxn modelId="{67DEC752-2A8B-436A-B143-562A67231FFE}" type="presOf" srcId="{6EFC171E-0A93-4C80-BC53-5B88FA2CFB9E}" destId="{37A9C03E-78AD-4AD0-B22C-3AB788CA494C}" srcOrd="1" destOrd="0" presId="urn:microsoft.com/office/officeart/2005/8/layout/process5"/>
    <dgm:cxn modelId="{9F14B753-91F8-4FB2-B356-FFA8949CF8E7}" srcId="{650D3B3C-4A55-4571-B3CE-46632981A521}" destId="{26CBDFA6-609C-4FB7-9420-F1A5FAF4DF0F}" srcOrd="0" destOrd="0" parTransId="{8E41D0D4-289A-4D1F-9738-FD5B658A620F}" sibTransId="{5FE54EF1-62C4-45B6-8143-2BE149A6D131}"/>
    <dgm:cxn modelId="{553B0C55-87E4-4646-9BC4-15FFCAFB8D75}" srcId="{5FB5069B-4C9E-40B2-8180-0F1E4C028D18}" destId="{B5ACDE3E-2AFC-42DA-8917-EAA8EE0A7EBF}" srcOrd="10" destOrd="0" parTransId="{DEB1EEAF-3DA1-4487-9A9D-BC351C0BC50E}" sibTransId="{9E0B14ED-03DB-4044-B3D0-4B2D87876F8A}"/>
    <dgm:cxn modelId="{CB27F855-8521-476A-B8DC-5ABC85AFCEFA}" type="presOf" srcId="{52D22909-A6F6-492F-871D-4605CB2D0019}" destId="{97034E2B-82D6-4979-863E-62D24C0FD613}" srcOrd="1" destOrd="0" presId="urn:microsoft.com/office/officeart/2005/8/layout/process5"/>
    <dgm:cxn modelId="{39AD9E56-2596-4338-A07F-F5C9498BECFD}" type="presOf" srcId="{60734972-E4E7-47D5-B87C-69D5A0282DEA}" destId="{211496F6-5406-44EE-A9CB-A56186EBD2CF}" srcOrd="1" destOrd="0" presId="urn:microsoft.com/office/officeart/2005/8/layout/process5"/>
    <dgm:cxn modelId="{89E12A7C-0917-4CA5-8468-F2D59551005C}" srcId="{5FB5069B-4C9E-40B2-8180-0F1E4C028D18}" destId="{650D3B3C-4A55-4571-B3CE-46632981A521}" srcOrd="2" destOrd="0" parTransId="{0B7FD688-DF89-44F7-9233-9D50E19C43FC}" sibTransId="{FE5980B6-9995-423A-B691-62F012FE9DB3}"/>
    <dgm:cxn modelId="{B59BD47C-9603-487E-8270-3F744C99645E}" type="presOf" srcId="{D691DF7E-8599-4427-9AF4-965C90CBB074}" destId="{A63066D6-CC3E-436F-B8D0-6A6FDA3C834E}" srcOrd="0" destOrd="0" presId="urn:microsoft.com/office/officeart/2005/8/layout/process5"/>
    <dgm:cxn modelId="{F3E5047D-2E39-439E-8D89-A40D6615971E}" type="presOf" srcId="{E932A35D-DF7A-4F23-B3A2-2858B2B6ECB0}" destId="{F51E4762-B77F-49DD-A845-DDF1753B2593}" srcOrd="0" destOrd="0" presId="urn:microsoft.com/office/officeart/2005/8/layout/process5"/>
    <dgm:cxn modelId="{D4BD777D-2C30-4225-9BA4-15179C3EE8BA}" type="presOf" srcId="{8CFFD55D-C0A3-4723-BB39-DECDCD50730C}" destId="{95D73B9C-C845-400E-AFBD-EC306D8169FE}" srcOrd="0" destOrd="0" presId="urn:microsoft.com/office/officeart/2005/8/layout/process5"/>
    <dgm:cxn modelId="{4AFC827D-DE44-486B-A390-66FE784B696B}" type="presOf" srcId="{26CBDFA6-609C-4FB7-9420-F1A5FAF4DF0F}" destId="{02A8ACFC-A8AC-4621-9F65-B1BFCCAF8860}" srcOrd="0" destOrd="1" presId="urn:microsoft.com/office/officeart/2005/8/layout/process5"/>
    <dgm:cxn modelId="{5DBC557E-58C2-4EAF-A2FD-38A8FDFA8A5E}" type="presOf" srcId="{FDE33003-A878-4687-8A97-C2084F53BDD7}" destId="{EBC3BF17-5486-48F6-BC8C-E4CE793060FB}" srcOrd="1" destOrd="0" presId="urn:microsoft.com/office/officeart/2005/8/layout/process5"/>
    <dgm:cxn modelId="{C0396382-1931-4BC2-9B2A-7A1241172A0D}" type="presOf" srcId="{5FB5069B-4C9E-40B2-8180-0F1E4C028D18}" destId="{DA9460EB-00D1-412D-87EE-2BC0A910D04B}" srcOrd="0" destOrd="0" presId="urn:microsoft.com/office/officeart/2005/8/layout/process5"/>
    <dgm:cxn modelId="{47D58C8C-37D4-417E-A8FC-7D0E85695314}" srcId="{5FB5069B-4C9E-40B2-8180-0F1E4C028D18}" destId="{77D23977-220A-48ED-8792-9F76E9FA9BB1}" srcOrd="8" destOrd="0" parTransId="{3B9843B2-A096-4E77-AD1B-2181BE9C0A14}" sibTransId="{52D22909-A6F6-492F-871D-4605CB2D0019}"/>
    <dgm:cxn modelId="{809A188F-CE73-47D3-95F1-DBF53F7C088B}" srcId="{77D23977-220A-48ED-8792-9F76E9FA9BB1}" destId="{C9B33CF7-26C1-4C9E-84EF-78ABB97AB0C1}" srcOrd="0" destOrd="0" parTransId="{F93155B1-CAFF-46A5-BB62-A665D67E63ED}" sibTransId="{85B84D08-B091-4736-BFB7-07D9B0A7CE1D}"/>
    <dgm:cxn modelId="{25B2B592-3913-4249-BD62-7CD71FEA6B8D}" type="presOf" srcId="{3541D32E-FA42-4921-867B-67C1B2CA8AF8}" destId="{E161A153-9467-46C4-91BC-11C25E017F61}" srcOrd="0" destOrd="1" presId="urn:microsoft.com/office/officeart/2005/8/layout/process5"/>
    <dgm:cxn modelId="{4477EB97-9B76-46B0-8EC8-14FB872C3E4B}" type="presOf" srcId="{52D22909-A6F6-492F-871D-4605CB2D0019}" destId="{DF0B2C3E-2B6B-445D-9F17-B340CDEB95BC}" srcOrd="0" destOrd="0" presId="urn:microsoft.com/office/officeart/2005/8/layout/process5"/>
    <dgm:cxn modelId="{85B08B98-B8AF-485A-A721-58B3DEE64B1D}" type="presOf" srcId="{77D23977-220A-48ED-8792-9F76E9FA9BB1}" destId="{7ACF9262-6BDD-4888-9C67-E480DF4942CC}" srcOrd="0" destOrd="0" presId="urn:microsoft.com/office/officeart/2005/8/layout/process5"/>
    <dgm:cxn modelId="{FB80D79C-DADC-4193-AFB5-7C0223F00C6A}" srcId="{5FB5069B-4C9E-40B2-8180-0F1E4C028D18}" destId="{1B4D5FEF-2345-4FC4-A03E-1237CA838858}" srcOrd="0" destOrd="0" parTransId="{D1A8EA55-293A-427A-A1D9-2B72A24CF095}" sibTransId="{6EFC171E-0A93-4C80-BC53-5B88FA2CFB9E}"/>
    <dgm:cxn modelId="{764E3CA7-A549-4F47-8570-44147E510268}" type="presOf" srcId="{07854C21-E3AA-467A-9593-6E81DADC2BB4}" destId="{F51E4762-B77F-49DD-A845-DDF1753B2593}" srcOrd="0" destOrd="1" presId="urn:microsoft.com/office/officeart/2005/8/layout/process5"/>
    <dgm:cxn modelId="{BF0F1AAB-4CCE-4103-B2B0-2EA251AF16DF}" srcId="{8CFFD55D-C0A3-4723-BB39-DECDCD50730C}" destId="{3BD68253-FE61-4579-89C7-098C297D5C5B}" srcOrd="0" destOrd="0" parTransId="{3691330A-EB24-4F02-9C73-FDA5723EA100}" sibTransId="{F8EBEC26-78B7-4F00-9303-E42BC82FDCBD}"/>
    <dgm:cxn modelId="{0049FDAE-A5EE-4A23-A25B-93CF5E5207D8}" type="presOf" srcId="{E68C72F8-B80A-4902-A828-E47973687039}" destId="{EBD1D79C-58BB-4DBA-8BF0-309DF2060CDD}" srcOrd="0" destOrd="0" presId="urn:microsoft.com/office/officeart/2005/8/layout/process5"/>
    <dgm:cxn modelId="{C19B59AF-7178-405D-84ED-338F5F0C1A8C}" type="presOf" srcId="{0D98C970-B3D5-47A8-8BFF-E1EF70FE6ECD}" destId="{A63066D6-CC3E-436F-B8D0-6A6FDA3C834E}" srcOrd="0" destOrd="1" presId="urn:microsoft.com/office/officeart/2005/8/layout/process5"/>
    <dgm:cxn modelId="{2FB6EFB5-BA45-48D4-BAB9-2DE72A1909ED}" srcId="{E68C72F8-B80A-4902-A828-E47973687039}" destId="{0A2085BF-E452-4556-B82C-A7BE5ADF8AF2}" srcOrd="0" destOrd="0" parTransId="{77BC133E-AA2A-4B9B-A3C4-A1C3DF576833}" sibTransId="{A342DBF2-7414-41E3-83D5-028B66042A11}"/>
    <dgm:cxn modelId="{604E62B9-EE3B-4AD5-8287-4ED40488393E}" type="presOf" srcId="{95E03C1F-F020-446F-BE3F-54EA8E78985D}" destId="{A3C8C0FB-F894-414C-9A2D-7A2EF18564F8}" srcOrd="0" destOrd="0" presId="urn:microsoft.com/office/officeart/2005/8/layout/process5"/>
    <dgm:cxn modelId="{D95531BD-2745-4DFB-B568-62FD3E011FA6}" srcId="{5FB5069B-4C9E-40B2-8180-0F1E4C028D18}" destId="{39B9EDEF-3F73-4A77-926B-89ED060640A5}" srcOrd="7" destOrd="0" parTransId="{1A99C3BB-E0AC-4C64-ABDF-78F3A276F510}" sibTransId="{FDE33003-A878-4687-8A97-C2084F53BDD7}"/>
    <dgm:cxn modelId="{67ECE7BD-2304-4BF0-94CD-CFE57390362A}" type="presOf" srcId="{CDD00B8F-CAF3-4705-8D20-35B5801433D7}" destId="{DC2AF037-69FD-4691-AF9D-6F264C296B6A}" srcOrd="1" destOrd="0" presId="urn:microsoft.com/office/officeart/2005/8/layout/process5"/>
    <dgm:cxn modelId="{CCD42BC3-E55A-47AA-9C13-F66F50B25CCD}" srcId="{5FB5069B-4C9E-40B2-8180-0F1E4C028D18}" destId="{E68C72F8-B80A-4902-A828-E47973687039}" srcOrd="6" destOrd="0" parTransId="{F4B49650-CD02-472B-A5D8-04ECD833E4A6}" sibTransId="{CDD00B8F-CAF3-4705-8D20-35B5801433D7}"/>
    <dgm:cxn modelId="{93E453C3-DC35-4A52-A4BE-E621924A5A66}" type="presOf" srcId="{9D648979-42B9-400A-A0F9-7B3E42258C37}" destId="{3399085F-6467-4120-B8A3-4755C6CF6B80}" srcOrd="0" destOrd="1" presId="urn:microsoft.com/office/officeart/2005/8/layout/process5"/>
    <dgm:cxn modelId="{295B1FC5-A199-4917-A54C-4776E4BB0D90}" type="presOf" srcId="{650D3B3C-4A55-4571-B3CE-46632981A521}" destId="{02A8ACFC-A8AC-4621-9F65-B1BFCCAF8860}" srcOrd="0" destOrd="0" presId="urn:microsoft.com/office/officeart/2005/8/layout/process5"/>
    <dgm:cxn modelId="{FF5967D2-C934-42EC-83AF-FBF5403BD42D}" type="presOf" srcId="{1DFD7851-A7AA-4BCA-8724-0740190DE886}" destId="{B61834E5-D348-4070-BA5B-A44CCEC3487D}" srcOrd="1" destOrd="0" presId="urn:microsoft.com/office/officeart/2005/8/layout/process5"/>
    <dgm:cxn modelId="{113F64D4-F962-4BA6-BF7B-DCA4A0056B10}" srcId="{5FB5069B-4C9E-40B2-8180-0F1E4C028D18}" destId="{8CFFD55D-C0A3-4723-BB39-DECDCD50730C}" srcOrd="4" destOrd="0" parTransId="{5F682B09-4A83-426F-AECA-33FD44569D97}" sibTransId="{60734972-E4E7-47D5-B87C-69D5A0282DEA}"/>
    <dgm:cxn modelId="{26937CD6-5C89-4EEA-885C-6ECAAA4312D7}" srcId="{9944BB9E-378E-48C8-B457-C26487910C8A}" destId="{3541D32E-FA42-4921-867B-67C1B2CA8AF8}" srcOrd="0" destOrd="0" parTransId="{6D29EF82-043C-4826-ADF6-DD84C4D5C749}" sibTransId="{897ED29A-F2E8-41A6-BB63-48B5BCAA44C0}"/>
    <dgm:cxn modelId="{FC3E91D9-B77E-4788-860B-55C85D33FDDD}" srcId="{B5ACDE3E-2AFC-42DA-8917-EAA8EE0A7EBF}" destId="{9D648979-42B9-400A-A0F9-7B3E42258C37}" srcOrd="0" destOrd="0" parTransId="{228F2334-4A04-4273-A71E-4E12DA8235F4}" sibTransId="{C4CBF76B-FD7A-48D3-B662-4A0691752010}"/>
    <dgm:cxn modelId="{3234FCDA-AE8E-4ADE-ACD2-DF1BE6EEAE2A}" type="presOf" srcId="{FDE33003-A878-4687-8A97-C2084F53BDD7}" destId="{ADF53DA7-64B2-4B47-A2BE-6354FA7DCCCE}" srcOrd="0" destOrd="0" presId="urn:microsoft.com/office/officeart/2005/8/layout/process5"/>
    <dgm:cxn modelId="{295284DC-4B36-4B27-BCE4-38F117F00D4B}" type="presOf" srcId="{CDD00B8F-CAF3-4705-8D20-35B5801433D7}" destId="{9675CA35-E6E5-490F-B1E5-E1F520BC6C2B}" srcOrd="0" destOrd="0" presId="urn:microsoft.com/office/officeart/2005/8/layout/process5"/>
    <dgm:cxn modelId="{FA9EE7DE-F869-47BE-8056-9484822D0014}" type="presOf" srcId="{9944BB9E-378E-48C8-B457-C26487910C8A}" destId="{E161A153-9467-46C4-91BC-11C25E017F61}" srcOrd="0" destOrd="0" presId="urn:microsoft.com/office/officeart/2005/8/layout/process5"/>
    <dgm:cxn modelId="{5D3322EA-EB8F-40FA-9CED-3F3D9E2C0284}" type="presOf" srcId="{39B9EDEF-3F73-4A77-926B-89ED060640A5}" destId="{4ECC9923-00AD-4683-942A-C936988426B3}" srcOrd="0" destOrd="0" presId="urn:microsoft.com/office/officeart/2005/8/layout/process5"/>
    <dgm:cxn modelId="{8CCA99EE-1F7F-4E51-A653-72942469AAB9}" type="presOf" srcId="{79780EC5-3E97-4039-B1A0-C40A0F9AD813}" destId="{419A50EE-7BFD-4817-84AC-04A5FFD2B4CB}" srcOrd="1" destOrd="0" presId="urn:microsoft.com/office/officeart/2005/8/layout/process5"/>
    <dgm:cxn modelId="{B73E3BF7-2CA9-45D5-9FE6-1E762BB3F0EF}" type="presOf" srcId="{D37B6622-4C2C-4B10-8B63-2ACF7BA84EA0}" destId="{2B8C0044-FB56-4933-927E-B220E90B5D4F}" srcOrd="0" destOrd="1" presId="urn:microsoft.com/office/officeart/2005/8/layout/process5"/>
    <dgm:cxn modelId="{BAA504FE-9660-4FC0-8E2C-56850B5F7C1A}" type="presOf" srcId="{B5ACDE3E-2AFC-42DA-8917-EAA8EE0A7EBF}" destId="{3399085F-6467-4120-B8A3-4755C6CF6B80}" srcOrd="0" destOrd="0" presId="urn:microsoft.com/office/officeart/2005/8/layout/process5"/>
    <dgm:cxn modelId="{0756BCB2-21DA-4640-B168-036FFD71E05A}" type="presParOf" srcId="{DA9460EB-00D1-412D-87EE-2BC0A910D04B}" destId="{54C29B60-19F4-4F0D-9A6D-4038241A8B60}" srcOrd="0" destOrd="0" presId="urn:microsoft.com/office/officeart/2005/8/layout/process5"/>
    <dgm:cxn modelId="{24005DDE-F3CD-487F-9F97-4C5AD0EBB38F}" type="presParOf" srcId="{DA9460EB-00D1-412D-87EE-2BC0A910D04B}" destId="{565BCA5C-2A75-4154-8E21-C1C8B754907A}" srcOrd="1" destOrd="0" presId="urn:microsoft.com/office/officeart/2005/8/layout/process5"/>
    <dgm:cxn modelId="{833BA752-4C85-4013-B2F1-7DAE08CA852E}" type="presParOf" srcId="{565BCA5C-2A75-4154-8E21-C1C8B754907A}" destId="{37A9C03E-78AD-4AD0-B22C-3AB788CA494C}" srcOrd="0" destOrd="0" presId="urn:microsoft.com/office/officeart/2005/8/layout/process5"/>
    <dgm:cxn modelId="{B4A612B1-6E47-4B47-AA30-112A83613795}" type="presParOf" srcId="{DA9460EB-00D1-412D-87EE-2BC0A910D04B}" destId="{E161A153-9467-46C4-91BC-11C25E017F61}" srcOrd="2" destOrd="0" presId="urn:microsoft.com/office/officeart/2005/8/layout/process5"/>
    <dgm:cxn modelId="{2F65C47E-477D-4037-A774-9C9DB1E4512B}" type="presParOf" srcId="{DA9460EB-00D1-412D-87EE-2BC0A910D04B}" destId="{B6EC2383-690B-44BF-B020-51CDF04B600A}" srcOrd="3" destOrd="0" presId="urn:microsoft.com/office/officeart/2005/8/layout/process5"/>
    <dgm:cxn modelId="{AF5C0CBD-BFDB-4251-B4A7-5F6E15476981}" type="presParOf" srcId="{B6EC2383-690B-44BF-B020-51CDF04B600A}" destId="{419A50EE-7BFD-4817-84AC-04A5FFD2B4CB}" srcOrd="0" destOrd="0" presId="urn:microsoft.com/office/officeart/2005/8/layout/process5"/>
    <dgm:cxn modelId="{132E18E1-FF9F-422E-A1DD-FEBAC864494E}" type="presParOf" srcId="{DA9460EB-00D1-412D-87EE-2BC0A910D04B}" destId="{02A8ACFC-A8AC-4621-9F65-B1BFCCAF8860}" srcOrd="4" destOrd="0" presId="urn:microsoft.com/office/officeart/2005/8/layout/process5"/>
    <dgm:cxn modelId="{D018B28C-4F94-4293-B77C-B2193F117FB3}" type="presParOf" srcId="{DA9460EB-00D1-412D-87EE-2BC0A910D04B}" destId="{75657DE4-B93F-478E-9F88-88E9ACE75B7D}" srcOrd="5" destOrd="0" presId="urn:microsoft.com/office/officeart/2005/8/layout/process5"/>
    <dgm:cxn modelId="{5D918A33-E6C7-41D8-8D97-4D6B927CC37F}" type="presParOf" srcId="{75657DE4-B93F-478E-9F88-88E9ACE75B7D}" destId="{131A3B81-BF15-4EB6-BD8F-D14F8BC6D88E}" srcOrd="0" destOrd="0" presId="urn:microsoft.com/office/officeart/2005/8/layout/process5"/>
    <dgm:cxn modelId="{D8C34956-ECDE-4DFD-A1B0-322029CD5469}" type="presParOf" srcId="{DA9460EB-00D1-412D-87EE-2BC0A910D04B}" destId="{2B8C0044-FB56-4933-927E-B220E90B5D4F}" srcOrd="6" destOrd="0" presId="urn:microsoft.com/office/officeart/2005/8/layout/process5"/>
    <dgm:cxn modelId="{46BA3B5B-3DE6-48C2-8CD8-E95175D08A8F}" type="presParOf" srcId="{DA9460EB-00D1-412D-87EE-2BC0A910D04B}" destId="{3780EF3E-5F3B-4C6B-8230-0FE648139601}" srcOrd="7" destOrd="0" presId="urn:microsoft.com/office/officeart/2005/8/layout/process5"/>
    <dgm:cxn modelId="{C3DA5C02-103A-4E87-801E-DCBE61975503}" type="presParOf" srcId="{3780EF3E-5F3B-4C6B-8230-0FE648139601}" destId="{B61834E5-D348-4070-BA5B-A44CCEC3487D}" srcOrd="0" destOrd="0" presId="urn:microsoft.com/office/officeart/2005/8/layout/process5"/>
    <dgm:cxn modelId="{A9438715-B1DD-4057-971E-155EE23785D0}" type="presParOf" srcId="{DA9460EB-00D1-412D-87EE-2BC0A910D04B}" destId="{95D73B9C-C845-400E-AFBD-EC306D8169FE}" srcOrd="8" destOrd="0" presId="urn:microsoft.com/office/officeart/2005/8/layout/process5"/>
    <dgm:cxn modelId="{4B4A7224-C969-4F8F-ADE4-B37E7B6DD8AB}" type="presParOf" srcId="{DA9460EB-00D1-412D-87EE-2BC0A910D04B}" destId="{DD9CCC97-1447-48E8-BC87-63AA87843F82}" srcOrd="9" destOrd="0" presId="urn:microsoft.com/office/officeart/2005/8/layout/process5"/>
    <dgm:cxn modelId="{D71C775F-8FF5-4678-8ACE-12A08A283B8C}" type="presParOf" srcId="{DD9CCC97-1447-48E8-BC87-63AA87843F82}" destId="{211496F6-5406-44EE-A9CB-A56186EBD2CF}" srcOrd="0" destOrd="0" presId="urn:microsoft.com/office/officeart/2005/8/layout/process5"/>
    <dgm:cxn modelId="{FB269BF4-83F8-4795-A8F1-99A7605F9455}" type="presParOf" srcId="{DA9460EB-00D1-412D-87EE-2BC0A910D04B}" destId="{F51E4762-B77F-49DD-A845-DDF1753B2593}" srcOrd="10" destOrd="0" presId="urn:microsoft.com/office/officeart/2005/8/layout/process5"/>
    <dgm:cxn modelId="{94CC25A5-95BA-4058-9A7B-1D93264D1B92}" type="presParOf" srcId="{DA9460EB-00D1-412D-87EE-2BC0A910D04B}" destId="{A3C8C0FB-F894-414C-9A2D-7A2EF18564F8}" srcOrd="11" destOrd="0" presId="urn:microsoft.com/office/officeart/2005/8/layout/process5"/>
    <dgm:cxn modelId="{3C97A9E5-C24C-4BE7-8405-A06825686F18}" type="presParOf" srcId="{A3C8C0FB-F894-414C-9A2D-7A2EF18564F8}" destId="{9CB8854B-04BB-4E1A-9A9E-00A322AD8E16}" srcOrd="0" destOrd="0" presId="urn:microsoft.com/office/officeart/2005/8/layout/process5"/>
    <dgm:cxn modelId="{51A663B5-FCD8-4FF8-A2EF-BD4FE6B66F7B}" type="presParOf" srcId="{DA9460EB-00D1-412D-87EE-2BC0A910D04B}" destId="{EBD1D79C-58BB-4DBA-8BF0-309DF2060CDD}" srcOrd="12" destOrd="0" presId="urn:microsoft.com/office/officeart/2005/8/layout/process5"/>
    <dgm:cxn modelId="{E394E176-D06F-4B07-AFEA-F1433848408C}" type="presParOf" srcId="{DA9460EB-00D1-412D-87EE-2BC0A910D04B}" destId="{9675CA35-E6E5-490F-B1E5-E1F520BC6C2B}" srcOrd="13" destOrd="0" presId="urn:microsoft.com/office/officeart/2005/8/layout/process5"/>
    <dgm:cxn modelId="{857AE34B-BF19-428B-AB42-1A91B32B7AAD}" type="presParOf" srcId="{9675CA35-E6E5-490F-B1E5-E1F520BC6C2B}" destId="{DC2AF037-69FD-4691-AF9D-6F264C296B6A}" srcOrd="0" destOrd="0" presId="urn:microsoft.com/office/officeart/2005/8/layout/process5"/>
    <dgm:cxn modelId="{6A766A1F-1E89-439D-A0EE-EF033084C886}" type="presParOf" srcId="{DA9460EB-00D1-412D-87EE-2BC0A910D04B}" destId="{4ECC9923-00AD-4683-942A-C936988426B3}" srcOrd="14" destOrd="0" presId="urn:microsoft.com/office/officeart/2005/8/layout/process5"/>
    <dgm:cxn modelId="{21B1C0B1-89AB-4DB3-97F2-1C36C3300E98}" type="presParOf" srcId="{DA9460EB-00D1-412D-87EE-2BC0A910D04B}" destId="{ADF53DA7-64B2-4B47-A2BE-6354FA7DCCCE}" srcOrd="15" destOrd="0" presId="urn:microsoft.com/office/officeart/2005/8/layout/process5"/>
    <dgm:cxn modelId="{B41B4EA8-3BEA-4485-A1E9-ACE837F2CB40}" type="presParOf" srcId="{ADF53DA7-64B2-4B47-A2BE-6354FA7DCCCE}" destId="{EBC3BF17-5486-48F6-BC8C-E4CE793060FB}" srcOrd="0" destOrd="0" presId="urn:microsoft.com/office/officeart/2005/8/layout/process5"/>
    <dgm:cxn modelId="{FA7B0E89-8B26-4630-B62A-D50213B83993}" type="presParOf" srcId="{DA9460EB-00D1-412D-87EE-2BC0A910D04B}" destId="{7ACF9262-6BDD-4888-9C67-E480DF4942CC}" srcOrd="16" destOrd="0" presId="urn:microsoft.com/office/officeart/2005/8/layout/process5"/>
    <dgm:cxn modelId="{66510336-2BDA-4A56-B570-FEACEDD0FFF1}" type="presParOf" srcId="{DA9460EB-00D1-412D-87EE-2BC0A910D04B}" destId="{DF0B2C3E-2B6B-445D-9F17-B340CDEB95BC}" srcOrd="17" destOrd="0" presId="urn:microsoft.com/office/officeart/2005/8/layout/process5"/>
    <dgm:cxn modelId="{06FE85D8-BD18-4532-B7D8-874FDA2836F9}" type="presParOf" srcId="{DF0B2C3E-2B6B-445D-9F17-B340CDEB95BC}" destId="{97034E2B-82D6-4979-863E-62D24C0FD613}" srcOrd="0" destOrd="0" presId="urn:microsoft.com/office/officeart/2005/8/layout/process5"/>
    <dgm:cxn modelId="{2FE8CB13-14C7-4FAB-BB42-89D7939DA013}" type="presParOf" srcId="{DA9460EB-00D1-412D-87EE-2BC0A910D04B}" destId="{A63066D6-CC3E-436F-B8D0-6A6FDA3C834E}" srcOrd="18" destOrd="0" presId="urn:microsoft.com/office/officeart/2005/8/layout/process5"/>
    <dgm:cxn modelId="{2BF1C153-0C85-4487-8B5B-A8FAE8481A0C}" type="presParOf" srcId="{DA9460EB-00D1-412D-87EE-2BC0A910D04B}" destId="{4E4FDC34-7ED8-4590-ACB7-20FBDFC43B47}" srcOrd="19" destOrd="0" presId="urn:microsoft.com/office/officeart/2005/8/layout/process5"/>
    <dgm:cxn modelId="{CB93C830-6590-439F-B34B-984D7C7DF3FE}" type="presParOf" srcId="{4E4FDC34-7ED8-4590-ACB7-20FBDFC43B47}" destId="{B48390B1-5E23-45C1-841C-C58F5A6CD9E2}" srcOrd="0" destOrd="0" presId="urn:microsoft.com/office/officeart/2005/8/layout/process5"/>
    <dgm:cxn modelId="{EBB94847-AC29-4FB5-A11A-7F35FC44E49D}" type="presParOf" srcId="{DA9460EB-00D1-412D-87EE-2BC0A910D04B}" destId="{3399085F-6467-4120-B8A3-4755C6CF6B80}" srcOrd="20" destOrd="0" presId="urn:microsoft.com/office/officeart/2005/8/layout/process5"/>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C29B60-19F4-4F0D-9A6D-4038241A8B60}">
      <dsp:nvSpPr>
        <dsp:cNvPr id="0" name=""/>
        <dsp:cNvSpPr/>
      </dsp:nvSpPr>
      <dsp:spPr>
        <a:xfrm>
          <a:off x="495762" y="724"/>
          <a:ext cx="1933957" cy="1160374"/>
        </a:xfrm>
        <a:prstGeom prst="roundRect">
          <a:avLst>
            <a:gd name="adj" fmla="val 10000"/>
          </a:avLst>
        </a:prstGeom>
        <a:solidFill>
          <a:schemeClr val="bg1"/>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SG" sz="1400" b="1" kern="1200" dirty="0">
              <a:solidFill>
                <a:schemeClr val="tx1"/>
              </a:solidFill>
              <a:latin typeface="+mn-lt"/>
              <a:ea typeface="Calibri" panose="020F0502020204030204" pitchFamily="34" charset="0"/>
              <a:cs typeface="Calibri" panose="020F0502020204030204" pitchFamily="34" charset="0"/>
            </a:rPr>
            <a:t>Membership Dues Collection</a:t>
          </a:r>
        </a:p>
        <a:p>
          <a:pPr marL="114300" lvl="1" indent="-114300" algn="l" defTabSz="622300">
            <a:lnSpc>
              <a:spcPct val="90000"/>
            </a:lnSpc>
            <a:spcBef>
              <a:spcPct val="0"/>
            </a:spcBef>
            <a:spcAft>
              <a:spcPct val="15000"/>
            </a:spcAft>
            <a:buChar char="•"/>
          </a:pPr>
          <a:r>
            <a:rPr lang="en-SG" sz="1400" b="0" kern="1200" dirty="0">
              <a:solidFill>
                <a:schemeClr val="tx1"/>
              </a:solidFill>
              <a:latin typeface="+mn-lt"/>
              <a:ea typeface="Calibri" panose="020F0502020204030204" pitchFamily="34" charset="0"/>
              <a:cs typeface="Calibri" panose="020F0502020204030204" pitchFamily="34" charset="0"/>
            </a:rPr>
            <a:t>Dateline: Jul 19-31</a:t>
          </a:r>
        </a:p>
      </dsp:txBody>
      <dsp:txXfrm>
        <a:off x="529748" y="34710"/>
        <a:ext cx="1865985" cy="1092402"/>
      </dsp:txXfrm>
    </dsp:sp>
    <dsp:sp modelId="{565BCA5C-2A75-4154-8E21-C1C8B754907A}">
      <dsp:nvSpPr>
        <dsp:cNvPr id="0" name=""/>
        <dsp:cNvSpPr/>
      </dsp:nvSpPr>
      <dsp:spPr>
        <a:xfrm>
          <a:off x="2599908" y="341100"/>
          <a:ext cx="409999" cy="47962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endParaRPr lang="en-SG" sz="1400" kern="1200">
            <a:solidFill>
              <a:schemeClr val="tx1"/>
            </a:solidFill>
          </a:endParaRPr>
        </a:p>
      </dsp:txBody>
      <dsp:txXfrm>
        <a:off x="2599908" y="437024"/>
        <a:ext cx="286999" cy="287773"/>
      </dsp:txXfrm>
    </dsp:sp>
    <dsp:sp modelId="{E161A153-9467-46C4-91BC-11C25E017F61}">
      <dsp:nvSpPr>
        <dsp:cNvPr id="0" name=""/>
        <dsp:cNvSpPr/>
      </dsp:nvSpPr>
      <dsp:spPr>
        <a:xfrm>
          <a:off x="3203302" y="724"/>
          <a:ext cx="1933957" cy="1160374"/>
        </a:xfrm>
        <a:prstGeom prst="roundRect">
          <a:avLst>
            <a:gd name="adj" fmla="val 10000"/>
          </a:avLst>
        </a:prstGeom>
        <a:solidFill>
          <a:schemeClr val="bg1"/>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SG" sz="1400" b="1" kern="1200" dirty="0">
              <a:solidFill>
                <a:schemeClr val="tx1"/>
              </a:solidFill>
              <a:latin typeface="+mn-lt"/>
              <a:ea typeface="Calibri" panose="020F0502020204030204" pitchFamily="34" charset="0"/>
              <a:cs typeface="Calibri" panose="020F0502020204030204" pitchFamily="34" charset="0"/>
            </a:rPr>
            <a:t>Finalise Nomination and Voting Guideline</a:t>
          </a:r>
        </a:p>
        <a:p>
          <a:pPr marL="114300" lvl="1" indent="-114300" algn="l" defTabSz="622300">
            <a:lnSpc>
              <a:spcPct val="90000"/>
            </a:lnSpc>
            <a:spcBef>
              <a:spcPct val="0"/>
            </a:spcBef>
            <a:spcAft>
              <a:spcPct val="15000"/>
            </a:spcAft>
            <a:buChar char="•"/>
          </a:pPr>
          <a:r>
            <a:rPr lang="en-SG" sz="1400" b="0" kern="1200" dirty="0">
              <a:solidFill>
                <a:schemeClr val="tx1"/>
              </a:solidFill>
              <a:latin typeface="+mn-lt"/>
              <a:ea typeface="Calibri" panose="020F0502020204030204" pitchFamily="34" charset="0"/>
              <a:cs typeface="Calibri" panose="020F0502020204030204" pitchFamily="34" charset="0"/>
            </a:rPr>
            <a:t>Dateline: Jul 15 Board Meeting</a:t>
          </a:r>
        </a:p>
      </dsp:txBody>
      <dsp:txXfrm>
        <a:off x="3237288" y="34710"/>
        <a:ext cx="1865985" cy="1092402"/>
      </dsp:txXfrm>
    </dsp:sp>
    <dsp:sp modelId="{B6EC2383-690B-44BF-B020-51CDF04B600A}">
      <dsp:nvSpPr>
        <dsp:cNvPr id="0" name=""/>
        <dsp:cNvSpPr/>
      </dsp:nvSpPr>
      <dsp:spPr>
        <a:xfrm>
          <a:off x="5307448" y="341100"/>
          <a:ext cx="409999" cy="47962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endParaRPr lang="en-SG" sz="1400" b="0" kern="1200">
            <a:solidFill>
              <a:schemeClr val="tx1"/>
            </a:solidFill>
            <a:latin typeface="+mn-lt"/>
            <a:ea typeface="Calibri" panose="020F0502020204030204" pitchFamily="34" charset="0"/>
            <a:cs typeface="Calibri" panose="020F0502020204030204" pitchFamily="34" charset="0"/>
          </a:endParaRPr>
        </a:p>
      </dsp:txBody>
      <dsp:txXfrm>
        <a:off x="5307448" y="437024"/>
        <a:ext cx="286999" cy="287773"/>
      </dsp:txXfrm>
    </dsp:sp>
    <dsp:sp modelId="{02A8ACFC-A8AC-4621-9F65-B1BFCCAF8860}">
      <dsp:nvSpPr>
        <dsp:cNvPr id="0" name=""/>
        <dsp:cNvSpPr/>
      </dsp:nvSpPr>
      <dsp:spPr>
        <a:xfrm>
          <a:off x="5910843" y="724"/>
          <a:ext cx="1933957" cy="1160374"/>
        </a:xfrm>
        <a:prstGeom prst="roundRect">
          <a:avLst>
            <a:gd name="adj" fmla="val 10000"/>
          </a:avLst>
        </a:prstGeom>
        <a:solidFill>
          <a:schemeClr val="bg1"/>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SG" sz="1400" b="1" kern="1200" dirty="0">
              <a:solidFill>
                <a:schemeClr val="tx1"/>
              </a:solidFill>
              <a:latin typeface="+mn-lt"/>
              <a:ea typeface="Calibri" panose="020F0502020204030204" pitchFamily="34" charset="0"/>
              <a:cs typeface="Calibri" panose="020F0502020204030204" pitchFamily="34" charset="0"/>
            </a:rPr>
            <a:t>Nomination Form, Voting System Set Up </a:t>
          </a:r>
          <a:r>
            <a:rPr lang="en-SG" sz="1400" b="0" i="1" kern="1200" dirty="0">
              <a:solidFill>
                <a:schemeClr val="tx1"/>
              </a:solidFill>
              <a:latin typeface="+mn-lt"/>
              <a:ea typeface="Calibri" panose="020F0502020204030204" pitchFamily="34" charset="0"/>
              <a:cs typeface="Calibri" panose="020F0502020204030204" pitchFamily="34" charset="0"/>
            </a:rPr>
            <a:t>(NC &amp; Secretary)</a:t>
          </a:r>
        </a:p>
        <a:p>
          <a:pPr marL="114300" lvl="1" indent="-114300" algn="l" defTabSz="622300">
            <a:lnSpc>
              <a:spcPct val="90000"/>
            </a:lnSpc>
            <a:spcBef>
              <a:spcPct val="0"/>
            </a:spcBef>
            <a:spcAft>
              <a:spcPct val="15000"/>
            </a:spcAft>
            <a:buChar char="•"/>
          </a:pPr>
          <a:r>
            <a:rPr lang="en-SG" sz="1400" b="0" kern="1200" dirty="0">
              <a:solidFill>
                <a:schemeClr val="tx1"/>
              </a:solidFill>
              <a:latin typeface="+mn-lt"/>
              <a:ea typeface="Calibri" panose="020F0502020204030204" pitchFamily="34" charset="0"/>
              <a:cs typeface="Calibri" panose="020F0502020204030204" pitchFamily="34" charset="0"/>
            </a:rPr>
            <a:t>Dateline: Aug 1</a:t>
          </a:r>
        </a:p>
      </dsp:txBody>
      <dsp:txXfrm>
        <a:off x="5944829" y="34710"/>
        <a:ext cx="1865985" cy="1092402"/>
      </dsp:txXfrm>
    </dsp:sp>
    <dsp:sp modelId="{75657DE4-B93F-478E-9F88-88E9ACE75B7D}">
      <dsp:nvSpPr>
        <dsp:cNvPr id="0" name=""/>
        <dsp:cNvSpPr/>
      </dsp:nvSpPr>
      <dsp:spPr>
        <a:xfrm>
          <a:off x="8014989" y="341100"/>
          <a:ext cx="409999" cy="47962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endParaRPr lang="en-SG" sz="1400" kern="1200">
            <a:solidFill>
              <a:schemeClr val="tx1"/>
            </a:solidFill>
          </a:endParaRPr>
        </a:p>
      </dsp:txBody>
      <dsp:txXfrm>
        <a:off x="8014989" y="437024"/>
        <a:ext cx="286999" cy="287773"/>
      </dsp:txXfrm>
    </dsp:sp>
    <dsp:sp modelId="{2B8C0044-FB56-4933-927E-B220E90B5D4F}">
      <dsp:nvSpPr>
        <dsp:cNvPr id="0" name=""/>
        <dsp:cNvSpPr/>
      </dsp:nvSpPr>
      <dsp:spPr>
        <a:xfrm>
          <a:off x="8618384" y="724"/>
          <a:ext cx="1933957" cy="1160374"/>
        </a:xfrm>
        <a:prstGeom prst="roundRect">
          <a:avLst>
            <a:gd name="adj" fmla="val 10000"/>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SG" sz="1400" b="1" kern="1200" dirty="0">
              <a:solidFill>
                <a:schemeClr val="tx1"/>
              </a:solidFill>
              <a:latin typeface="+mn-lt"/>
              <a:ea typeface="Calibri" panose="020F0502020204030204" pitchFamily="34" charset="0"/>
              <a:cs typeface="Calibri" panose="020F0502020204030204" pitchFamily="34" charset="0"/>
            </a:rPr>
            <a:t>Nomination Form &amp; Voting System Test</a:t>
          </a:r>
        </a:p>
        <a:p>
          <a:pPr marL="114300" lvl="1" indent="-114300" algn="l" defTabSz="622300">
            <a:lnSpc>
              <a:spcPct val="90000"/>
            </a:lnSpc>
            <a:spcBef>
              <a:spcPct val="0"/>
            </a:spcBef>
            <a:spcAft>
              <a:spcPct val="15000"/>
            </a:spcAft>
            <a:buChar char="•"/>
          </a:pPr>
          <a:r>
            <a:rPr lang="en-SG" sz="1400" b="0" kern="1200" dirty="0">
              <a:solidFill>
                <a:schemeClr val="tx1"/>
              </a:solidFill>
              <a:latin typeface="+mn-lt"/>
              <a:ea typeface="Calibri" panose="020F0502020204030204" pitchFamily="34" charset="0"/>
              <a:cs typeface="Calibri" panose="020F0502020204030204" pitchFamily="34" charset="0"/>
            </a:rPr>
            <a:t>Dateline: Aug 2</a:t>
          </a:r>
        </a:p>
        <a:p>
          <a:pPr marL="114300" lvl="1" indent="-114300" algn="l" defTabSz="622300">
            <a:lnSpc>
              <a:spcPct val="90000"/>
            </a:lnSpc>
            <a:spcBef>
              <a:spcPct val="0"/>
            </a:spcBef>
            <a:spcAft>
              <a:spcPct val="15000"/>
            </a:spcAft>
            <a:buChar char="•"/>
          </a:pPr>
          <a:endParaRPr lang="en-SG" sz="1400" b="1" kern="1200" dirty="0">
            <a:solidFill>
              <a:schemeClr val="tx1"/>
            </a:solidFill>
            <a:latin typeface="+mn-lt"/>
            <a:ea typeface="Calibri" panose="020F0502020204030204" pitchFamily="34" charset="0"/>
            <a:cs typeface="Calibri" panose="020F0502020204030204" pitchFamily="34" charset="0"/>
          </a:endParaRPr>
        </a:p>
      </dsp:txBody>
      <dsp:txXfrm>
        <a:off x="8652370" y="34710"/>
        <a:ext cx="1865985" cy="1092402"/>
      </dsp:txXfrm>
    </dsp:sp>
    <dsp:sp modelId="{3780EF3E-5F3B-4C6B-8230-0FE648139601}">
      <dsp:nvSpPr>
        <dsp:cNvPr id="0" name=""/>
        <dsp:cNvSpPr/>
      </dsp:nvSpPr>
      <dsp:spPr>
        <a:xfrm rot="5400000">
          <a:off x="9380363" y="1296475"/>
          <a:ext cx="409999" cy="479621"/>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SG" sz="2000" kern="1200">
            <a:solidFill>
              <a:schemeClr val="tx1"/>
            </a:solidFill>
          </a:endParaRPr>
        </a:p>
      </dsp:txBody>
      <dsp:txXfrm rot="-5400000">
        <a:off x="9441476" y="1331286"/>
        <a:ext cx="287773" cy="286999"/>
      </dsp:txXfrm>
    </dsp:sp>
    <dsp:sp modelId="{95D73B9C-C845-400E-AFBD-EC306D8169FE}">
      <dsp:nvSpPr>
        <dsp:cNvPr id="0" name=""/>
        <dsp:cNvSpPr/>
      </dsp:nvSpPr>
      <dsp:spPr>
        <a:xfrm>
          <a:off x="8618384" y="1934681"/>
          <a:ext cx="1933957" cy="1160374"/>
        </a:xfrm>
        <a:prstGeom prst="roundRect">
          <a:avLst>
            <a:gd name="adj" fmla="val 10000"/>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SG" sz="1400" b="1" kern="1200" dirty="0">
              <a:solidFill>
                <a:schemeClr val="tx1"/>
              </a:solidFill>
              <a:latin typeface="+mn-lt"/>
              <a:ea typeface="Calibri" panose="020F0502020204030204" pitchFamily="34" charset="0"/>
              <a:cs typeface="Calibri" panose="020F0502020204030204" pitchFamily="34" charset="0"/>
            </a:rPr>
            <a:t>Nomination Announcement</a:t>
          </a:r>
        </a:p>
        <a:p>
          <a:pPr marL="114300" lvl="1" indent="-114300" algn="l" defTabSz="622300">
            <a:lnSpc>
              <a:spcPct val="90000"/>
            </a:lnSpc>
            <a:spcBef>
              <a:spcPct val="0"/>
            </a:spcBef>
            <a:spcAft>
              <a:spcPct val="15000"/>
            </a:spcAft>
            <a:buChar char="•"/>
          </a:pPr>
          <a:r>
            <a:rPr lang="en-SG" sz="1400" b="0" kern="1200" dirty="0">
              <a:solidFill>
                <a:schemeClr val="tx1"/>
              </a:solidFill>
              <a:latin typeface="+mn-lt"/>
              <a:ea typeface="Calibri" panose="020F0502020204030204" pitchFamily="34" charset="0"/>
              <a:cs typeface="Calibri" panose="020F0502020204030204" pitchFamily="34" charset="0"/>
            </a:rPr>
            <a:t>Dateline: Aug 9</a:t>
          </a:r>
        </a:p>
      </dsp:txBody>
      <dsp:txXfrm>
        <a:off x="8652370" y="1968667"/>
        <a:ext cx="1865985" cy="1092402"/>
      </dsp:txXfrm>
    </dsp:sp>
    <dsp:sp modelId="{DD9CCC97-1447-48E8-BC87-63AA87843F82}">
      <dsp:nvSpPr>
        <dsp:cNvPr id="0" name=""/>
        <dsp:cNvSpPr/>
      </dsp:nvSpPr>
      <dsp:spPr>
        <a:xfrm rot="10800000">
          <a:off x="8038196" y="2275058"/>
          <a:ext cx="409999" cy="47962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endParaRPr lang="en-SG" sz="1400" b="0" kern="1200">
            <a:solidFill>
              <a:schemeClr val="tx1"/>
            </a:solidFill>
            <a:latin typeface="+mn-lt"/>
            <a:ea typeface="Calibri" panose="020F0502020204030204" pitchFamily="34" charset="0"/>
            <a:cs typeface="Calibri" panose="020F0502020204030204" pitchFamily="34" charset="0"/>
          </a:endParaRPr>
        </a:p>
      </dsp:txBody>
      <dsp:txXfrm rot="10800000">
        <a:off x="8161196" y="2370982"/>
        <a:ext cx="286999" cy="287773"/>
      </dsp:txXfrm>
    </dsp:sp>
    <dsp:sp modelId="{F51E4762-B77F-49DD-A845-DDF1753B2593}">
      <dsp:nvSpPr>
        <dsp:cNvPr id="0" name=""/>
        <dsp:cNvSpPr/>
      </dsp:nvSpPr>
      <dsp:spPr>
        <a:xfrm>
          <a:off x="5910843" y="1934681"/>
          <a:ext cx="1933957" cy="1160374"/>
        </a:xfrm>
        <a:prstGeom prst="roundRect">
          <a:avLst>
            <a:gd name="adj" fmla="val 10000"/>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SG" sz="1400" b="1" kern="1200" dirty="0">
              <a:solidFill>
                <a:schemeClr val="tx1"/>
              </a:solidFill>
              <a:latin typeface="+mn-lt"/>
              <a:ea typeface="Calibri" panose="020F0502020204030204" pitchFamily="34" charset="0"/>
              <a:cs typeface="Calibri" panose="020F0502020204030204" pitchFamily="34" charset="0"/>
            </a:rPr>
            <a:t>Nomination Opened for Submissions</a:t>
          </a:r>
        </a:p>
        <a:p>
          <a:pPr marL="114300" lvl="1" indent="-114300" algn="l" defTabSz="622300">
            <a:lnSpc>
              <a:spcPct val="90000"/>
            </a:lnSpc>
            <a:spcBef>
              <a:spcPct val="0"/>
            </a:spcBef>
            <a:spcAft>
              <a:spcPct val="15000"/>
            </a:spcAft>
            <a:buChar char="•"/>
          </a:pPr>
          <a:r>
            <a:rPr lang="en-SG" sz="1400" b="0" kern="1200" dirty="0">
              <a:solidFill>
                <a:schemeClr val="tx1"/>
              </a:solidFill>
              <a:latin typeface="+mn-lt"/>
              <a:ea typeface="Calibri" panose="020F0502020204030204" pitchFamily="34" charset="0"/>
              <a:cs typeface="Calibri" panose="020F0502020204030204" pitchFamily="34" charset="0"/>
            </a:rPr>
            <a:t>Aug 9-30</a:t>
          </a:r>
        </a:p>
      </dsp:txBody>
      <dsp:txXfrm>
        <a:off x="5944829" y="1968667"/>
        <a:ext cx="1865985" cy="1092402"/>
      </dsp:txXfrm>
    </dsp:sp>
    <dsp:sp modelId="{A3C8C0FB-F894-414C-9A2D-7A2EF18564F8}">
      <dsp:nvSpPr>
        <dsp:cNvPr id="0" name=""/>
        <dsp:cNvSpPr/>
      </dsp:nvSpPr>
      <dsp:spPr>
        <a:xfrm rot="10800000">
          <a:off x="5330656" y="2275058"/>
          <a:ext cx="409999" cy="47962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SG" sz="1400" kern="1200">
            <a:solidFill>
              <a:schemeClr val="tx1"/>
            </a:solidFill>
          </a:endParaRPr>
        </a:p>
      </dsp:txBody>
      <dsp:txXfrm rot="10800000">
        <a:off x="5453656" y="2370982"/>
        <a:ext cx="286999" cy="287773"/>
      </dsp:txXfrm>
    </dsp:sp>
    <dsp:sp modelId="{EBD1D79C-58BB-4DBA-8BF0-309DF2060CDD}">
      <dsp:nvSpPr>
        <dsp:cNvPr id="0" name=""/>
        <dsp:cNvSpPr/>
      </dsp:nvSpPr>
      <dsp:spPr>
        <a:xfrm>
          <a:off x="3203302" y="1934681"/>
          <a:ext cx="1933957" cy="1160374"/>
        </a:xfrm>
        <a:prstGeom prst="roundRect">
          <a:avLst>
            <a:gd name="adj" fmla="val 10000"/>
          </a:avLst>
        </a:prstGeom>
        <a:solidFill>
          <a:schemeClr val="lt1">
            <a:hueOff val="0"/>
            <a:satOff val="0"/>
            <a:lumOff val="0"/>
            <a:alphaOff val="0"/>
          </a:schemeClr>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SG" sz="1400" b="1" kern="1200" dirty="0">
              <a:solidFill>
                <a:schemeClr val="tx1"/>
              </a:solidFill>
              <a:latin typeface="+mn-lt"/>
              <a:ea typeface="Calibri" panose="020F0502020204030204" pitchFamily="34" charset="0"/>
              <a:cs typeface="Calibri" panose="020F0502020204030204" pitchFamily="34" charset="0"/>
            </a:rPr>
            <a:t>Nominations Review </a:t>
          </a:r>
          <a:r>
            <a:rPr lang="en-SG" sz="1400" b="0" i="1" kern="1200" dirty="0">
              <a:solidFill>
                <a:schemeClr val="tx1"/>
              </a:solidFill>
              <a:latin typeface="+mn-lt"/>
              <a:ea typeface="Calibri" panose="020F0502020204030204" pitchFamily="34" charset="0"/>
              <a:cs typeface="Calibri" panose="020F0502020204030204" pitchFamily="34" charset="0"/>
            </a:rPr>
            <a:t>(NC &amp; Secretary)</a:t>
          </a:r>
        </a:p>
        <a:p>
          <a:pPr marL="114300" lvl="1" indent="-114300" algn="l" defTabSz="622300">
            <a:lnSpc>
              <a:spcPct val="90000"/>
            </a:lnSpc>
            <a:spcBef>
              <a:spcPct val="0"/>
            </a:spcBef>
            <a:spcAft>
              <a:spcPct val="15000"/>
            </a:spcAft>
            <a:buChar char="•"/>
          </a:pPr>
          <a:r>
            <a:rPr lang="en-SG" sz="1400" b="0" kern="1200" dirty="0">
              <a:solidFill>
                <a:schemeClr val="tx1"/>
              </a:solidFill>
              <a:latin typeface="+mn-lt"/>
              <a:ea typeface="Calibri" panose="020F0502020204030204" pitchFamily="34" charset="0"/>
              <a:cs typeface="Calibri" panose="020F0502020204030204" pitchFamily="34" charset="0"/>
            </a:rPr>
            <a:t>Sept 2-6</a:t>
          </a:r>
        </a:p>
      </dsp:txBody>
      <dsp:txXfrm>
        <a:off x="3237288" y="1968667"/>
        <a:ext cx="1865985" cy="1092402"/>
      </dsp:txXfrm>
    </dsp:sp>
    <dsp:sp modelId="{9675CA35-E6E5-490F-B1E5-E1F520BC6C2B}">
      <dsp:nvSpPr>
        <dsp:cNvPr id="0" name=""/>
        <dsp:cNvSpPr/>
      </dsp:nvSpPr>
      <dsp:spPr>
        <a:xfrm rot="10800000">
          <a:off x="2623115" y="2275058"/>
          <a:ext cx="409999" cy="47962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endParaRPr lang="en-SG" sz="1400" kern="1200">
            <a:solidFill>
              <a:schemeClr val="tx1"/>
            </a:solidFill>
          </a:endParaRPr>
        </a:p>
      </dsp:txBody>
      <dsp:txXfrm rot="10800000">
        <a:off x="2746115" y="2370982"/>
        <a:ext cx="286999" cy="287773"/>
      </dsp:txXfrm>
    </dsp:sp>
    <dsp:sp modelId="{4ECC9923-00AD-4683-942A-C936988426B3}">
      <dsp:nvSpPr>
        <dsp:cNvPr id="0" name=""/>
        <dsp:cNvSpPr/>
      </dsp:nvSpPr>
      <dsp:spPr>
        <a:xfrm>
          <a:off x="495762" y="1934681"/>
          <a:ext cx="1933957" cy="1160374"/>
        </a:xfrm>
        <a:prstGeom prst="roundRect">
          <a:avLst>
            <a:gd name="adj" fmla="val 10000"/>
          </a:avLst>
        </a:prstGeom>
        <a:solidFill>
          <a:schemeClr val="lt1">
            <a:hueOff val="0"/>
            <a:satOff val="0"/>
            <a:lumOff val="0"/>
            <a:alphaOff val="0"/>
          </a:schemeClr>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SG" sz="1400" b="1" kern="1200" dirty="0">
              <a:solidFill>
                <a:schemeClr val="tx1"/>
              </a:solidFill>
              <a:latin typeface="+mn-lt"/>
              <a:ea typeface="Calibri" panose="020F0502020204030204" pitchFamily="34" charset="0"/>
              <a:cs typeface="Calibri" panose="020F0502020204030204" pitchFamily="34" charset="0"/>
            </a:rPr>
            <a:t>Announcement of Final Candidates</a:t>
          </a:r>
        </a:p>
        <a:p>
          <a:pPr marL="114300" lvl="1" indent="-114300" algn="l" defTabSz="622300">
            <a:lnSpc>
              <a:spcPct val="90000"/>
            </a:lnSpc>
            <a:spcBef>
              <a:spcPct val="0"/>
            </a:spcBef>
            <a:spcAft>
              <a:spcPct val="15000"/>
            </a:spcAft>
            <a:buChar char="•"/>
          </a:pPr>
          <a:r>
            <a:rPr lang="en-SG" sz="1400" b="0" kern="1200" dirty="0">
              <a:solidFill>
                <a:schemeClr val="tx1"/>
              </a:solidFill>
              <a:latin typeface="+mn-lt"/>
              <a:ea typeface="Calibri" panose="020F0502020204030204" pitchFamily="34" charset="0"/>
              <a:cs typeface="Calibri" panose="020F0502020204030204" pitchFamily="34" charset="0"/>
            </a:rPr>
            <a:t>Sept 16</a:t>
          </a:r>
        </a:p>
      </dsp:txBody>
      <dsp:txXfrm>
        <a:off x="529748" y="1968667"/>
        <a:ext cx="1865985" cy="1092402"/>
      </dsp:txXfrm>
    </dsp:sp>
    <dsp:sp modelId="{ADF53DA7-64B2-4B47-A2BE-6354FA7DCCCE}">
      <dsp:nvSpPr>
        <dsp:cNvPr id="0" name=""/>
        <dsp:cNvSpPr/>
      </dsp:nvSpPr>
      <dsp:spPr>
        <a:xfrm rot="5400000">
          <a:off x="1257741" y="3230433"/>
          <a:ext cx="409999" cy="479621"/>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endParaRPr lang="en-SG" sz="1400" kern="1200">
            <a:solidFill>
              <a:schemeClr val="tx1"/>
            </a:solidFill>
          </a:endParaRPr>
        </a:p>
      </dsp:txBody>
      <dsp:txXfrm rot="-5400000">
        <a:off x="1318854" y="3265244"/>
        <a:ext cx="287773" cy="286999"/>
      </dsp:txXfrm>
    </dsp:sp>
    <dsp:sp modelId="{7ACF9262-6BDD-4888-9C67-E480DF4942CC}">
      <dsp:nvSpPr>
        <dsp:cNvPr id="0" name=""/>
        <dsp:cNvSpPr/>
      </dsp:nvSpPr>
      <dsp:spPr>
        <a:xfrm>
          <a:off x="495762" y="3868639"/>
          <a:ext cx="1933957" cy="1160374"/>
        </a:xfrm>
        <a:prstGeom prst="roundRect">
          <a:avLst>
            <a:gd name="adj" fmla="val 10000"/>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SG" sz="1400" b="1" kern="1200" dirty="0">
              <a:solidFill>
                <a:schemeClr val="tx1"/>
              </a:solidFill>
              <a:latin typeface="+mn-lt"/>
              <a:ea typeface="Calibri" panose="020F0502020204030204" pitchFamily="34" charset="0"/>
              <a:cs typeface="Calibri" panose="020F0502020204030204" pitchFamily="34" charset="0"/>
            </a:rPr>
            <a:t>Online Voting Opens</a:t>
          </a:r>
        </a:p>
        <a:p>
          <a:pPr marL="114300" lvl="1" indent="-114300" algn="l" defTabSz="622300">
            <a:lnSpc>
              <a:spcPct val="90000"/>
            </a:lnSpc>
            <a:spcBef>
              <a:spcPct val="0"/>
            </a:spcBef>
            <a:spcAft>
              <a:spcPct val="15000"/>
            </a:spcAft>
            <a:buChar char="•"/>
          </a:pPr>
          <a:r>
            <a:rPr lang="en-SG" sz="1400" b="0" kern="1200" dirty="0">
              <a:solidFill>
                <a:schemeClr val="tx1"/>
              </a:solidFill>
              <a:latin typeface="+mn-lt"/>
              <a:ea typeface="Calibri" panose="020F0502020204030204" pitchFamily="34" charset="0"/>
              <a:cs typeface="Calibri" panose="020F0502020204030204" pitchFamily="34" charset="0"/>
            </a:rPr>
            <a:t>Sept 23-25</a:t>
          </a:r>
        </a:p>
      </dsp:txBody>
      <dsp:txXfrm>
        <a:off x="529748" y="3902625"/>
        <a:ext cx="1865985" cy="1092402"/>
      </dsp:txXfrm>
    </dsp:sp>
    <dsp:sp modelId="{DF0B2C3E-2B6B-445D-9F17-B340CDEB95BC}">
      <dsp:nvSpPr>
        <dsp:cNvPr id="0" name=""/>
        <dsp:cNvSpPr/>
      </dsp:nvSpPr>
      <dsp:spPr>
        <a:xfrm>
          <a:off x="2599908" y="4209015"/>
          <a:ext cx="409999" cy="47962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endParaRPr lang="en-SG" sz="1400" b="0" kern="1200">
            <a:solidFill>
              <a:schemeClr val="tx1"/>
            </a:solidFill>
            <a:latin typeface="+mn-lt"/>
            <a:ea typeface="Calibri" panose="020F0502020204030204" pitchFamily="34" charset="0"/>
            <a:cs typeface="Calibri" panose="020F0502020204030204" pitchFamily="34" charset="0"/>
          </a:endParaRPr>
        </a:p>
      </dsp:txBody>
      <dsp:txXfrm>
        <a:off x="2599908" y="4304939"/>
        <a:ext cx="286999" cy="287773"/>
      </dsp:txXfrm>
    </dsp:sp>
    <dsp:sp modelId="{A63066D6-CC3E-436F-B8D0-6A6FDA3C834E}">
      <dsp:nvSpPr>
        <dsp:cNvPr id="0" name=""/>
        <dsp:cNvSpPr/>
      </dsp:nvSpPr>
      <dsp:spPr>
        <a:xfrm>
          <a:off x="3203302" y="3868639"/>
          <a:ext cx="1933957" cy="1160374"/>
        </a:xfrm>
        <a:prstGeom prst="roundRect">
          <a:avLst>
            <a:gd name="adj" fmla="val 10000"/>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SG" sz="1400" b="1" kern="1200" dirty="0">
              <a:solidFill>
                <a:schemeClr val="tx1"/>
              </a:solidFill>
              <a:latin typeface="+mn-lt"/>
              <a:ea typeface="Calibri" panose="020F0502020204030204" pitchFamily="34" charset="0"/>
              <a:cs typeface="Calibri" panose="020F0502020204030204" pitchFamily="34" charset="0"/>
            </a:rPr>
            <a:t>2025 Board Results</a:t>
          </a:r>
        </a:p>
        <a:p>
          <a:pPr marL="114300" lvl="1" indent="-114300" algn="l" defTabSz="622300">
            <a:lnSpc>
              <a:spcPct val="90000"/>
            </a:lnSpc>
            <a:spcBef>
              <a:spcPct val="0"/>
            </a:spcBef>
            <a:spcAft>
              <a:spcPct val="15000"/>
            </a:spcAft>
            <a:buChar char="•"/>
          </a:pPr>
          <a:r>
            <a:rPr lang="en-SG" sz="1400" b="0" kern="1200" dirty="0">
              <a:solidFill>
                <a:schemeClr val="tx1"/>
              </a:solidFill>
              <a:latin typeface="+mn-lt"/>
              <a:ea typeface="Calibri" panose="020F0502020204030204" pitchFamily="34" charset="0"/>
              <a:cs typeface="Calibri" panose="020F0502020204030204" pitchFamily="34" charset="0"/>
            </a:rPr>
            <a:t>Announced at annual meeting with an email afterwards (week of October 1)</a:t>
          </a:r>
        </a:p>
      </dsp:txBody>
      <dsp:txXfrm>
        <a:off x="3237288" y="3902625"/>
        <a:ext cx="1865985" cy="1092402"/>
      </dsp:txXfrm>
    </dsp:sp>
    <dsp:sp modelId="{4E4FDC34-7ED8-4590-ACB7-20FBDFC43B47}">
      <dsp:nvSpPr>
        <dsp:cNvPr id="0" name=""/>
        <dsp:cNvSpPr/>
      </dsp:nvSpPr>
      <dsp:spPr>
        <a:xfrm>
          <a:off x="5307448" y="4209015"/>
          <a:ext cx="409999" cy="47962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endParaRPr lang="en-SG" sz="1400" kern="1200">
            <a:solidFill>
              <a:schemeClr val="tx1"/>
            </a:solidFill>
          </a:endParaRPr>
        </a:p>
      </dsp:txBody>
      <dsp:txXfrm>
        <a:off x="5307448" y="4304939"/>
        <a:ext cx="286999" cy="287773"/>
      </dsp:txXfrm>
    </dsp:sp>
    <dsp:sp modelId="{3399085F-6467-4120-B8A3-4755C6CF6B80}">
      <dsp:nvSpPr>
        <dsp:cNvPr id="0" name=""/>
        <dsp:cNvSpPr/>
      </dsp:nvSpPr>
      <dsp:spPr>
        <a:xfrm>
          <a:off x="5910843" y="3868639"/>
          <a:ext cx="1933957" cy="1160374"/>
        </a:xfrm>
        <a:prstGeom prst="roundRect">
          <a:avLst>
            <a:gd name="adj" fmla="val 10000"/>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SG" sz="1400" b="1" kern="1200" dirty="0">
              <a:solidFill>
                <a:schemeClr val="tx1"/>
              </a:solidFill>
              <a:latin typeface="+mn-lt"/>
              <a:ea typeface="Calibri" panose="020F0502020204030204" pitchFamily="34" charset="0"/>
              <a:cs typeface="Calibri" panose="020F0502020204030204" pitchFamily="34" charset="0"/>
            </a:rPr>
            <a:t>First Formal Board Meeting</a:t>
          </a:r>
        </a:p>
        <a:p>
          <a:pPr marL="114300" lvl="1" indent="-114300" algn="l" defTabSz="622300">
            <a:lnSpc>
              <a:spcPct val="90000"/>
            </a:lnSpc>
            <a:spcBef>
              <a:spcPct val="0"/>
            </a:spcBef>
            <a:spcAft>
              <a:spcPct val="15000"/>
            </a:spcAft>
            <a:buChar char="•"/>
          </a:pPr>
          <a:r>
            <a:rPr lang="en-SG" sz="1400" b="0" kern="1200" dirty="0">
              <a:solidFill>
                <a:schemeClr val="tx1"/>
              </a:solidFill>
              <a:latin typeface="+mn-lt"/>
              <a:ea typeface="Calibri" panose="020F0502020204030204" pitchFamily="34" charset="0"/>
              <a:cs typeface="Calibri" panose="020F0502020204030204" pitchFamily="34" charset="0"/>
            </a:rPr>
            <a:t>New Board Decides (Q4) 2024</a:t>
          </a:r>
        </a:p>
      </dsp:txBody>
      <dsp:txXfrm>
        <a:off x="5944829" y="3902625"/>
        <a:ext cx="1865985" cy="1092402"/>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35881E-08EB-40D1-943C-0AB9BB917DDA}" type="datetimeFigureOut">
              <a:rPr lang="en-SG" smtClean="0"/>
              <a:t>1/8/2024</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6DCA12-43CC-4EF6-B5BB-9F2A24C502AB}" type="slidenum">
              <a:rPr lang="en-SG" smtClean="0"/>
              <a:t>‹#›</a:t>
            </a:fld>
            <a:endParaRPr lang="en-SG"/>
          </a:p>
        </p:txBody>
      </p:sp>
    </p:spTree>
    <p:extLst>
      <p:ext uri="{BB962C8B-B14F-4D97-AF65-F5344CB8AC3E}">
        <p14:creationId xmlns:p14="http://schemas.microsoft.com/office/powerpoint/2010/main" val="3849665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C16DCA12-43CC-4EF6-B5BB-9F2A24C502AB}" type="slidenum">
              <a:rPr lang="en-SG" smtClean="0"/>
              <a:t>1</a:t>
            </a:fld>
            <a:endParaRPr lang="en-SG"/>
          </a:p>
        </p:txBody>
      </p:sp>
    </p:spTree>
    <p:extLst>
      <p:ext uri="{BB962C8B-B14F-4D97-AF65-F5344CB8AC3E}">
        <p14:creationId xmlns:p14="http://schemas.microsoft.com/office/powerpoint/2010/main" val="623306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mj-lt"/>
              <a:buNone/>
              <a:tabLst>
                <a:tab pos="457200" algn="l"/>
              </a:tabLst>
            </a:pPr>
            <a:endParaRPr lang="en-SG" dirty="0"/>
          </a:p>
        </p:txBody>
      </p:sp>
      <p:sp>
        <p:nvSpPr>
          <p:cNvPr id="4" name="Slide Number Placeholder 3"/>
          <p:cNvSpPr>
            <a:spLocks noGrp="1"/>
          </p:cNvSpPr>
          <p:nvPr>
            <p:ph type="sldNum" sz="quarter" idx="5"/>
          </p:nvPr>
        </p:nvSpPr>
        <p:spPr/>
        <p:txBody>
          <a:bodyPr/>
          <a:lstStyle/>
          <a:p>
            <a:fld id="{C16DCA12-43CC-4EF6-B5BB-9F2A24C502AB}" type="slidenum">
              <a:rPr lang="en-SG" smtClean="0"/>
              <a:t>2</a:t>
            </a:fld>
            <a:endParaRPr lang="en-SG"/>
          </a:p>
        </p:txBody>
      </p:sp>
    </p:spTree>
    <p:extLst>
      <p:ext uri="{BB962C8B-B14F-4D97-AF65-F5344CB8AC3E}">
        <p14:creationId xmlns:p14="http://schemas.microsoft.com/office/powerpoint/2010/main" val="510633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Check with Membership Board if WSE is Global.</a:t>
            </a:r>
          </a:p>
        </p:txBody>
      </p:sp>
      <p:sp>
        <p:nvSpPr>
          <p:cNvPr id="4" name="Slide Number Placeholder 3"/>
          <p:cNvSpPr>
            <a:spLocks noGrp="1"/>
          </p:cNvSpPr>
          <p:nvPr>
            <p:ph type="sldNum" sz="quarter" idx="5"/>
          </p:nvPr>
        </p:nvSpPr>
        <p:spPr/>
        <p:txBody>
          <a:bodyPr/>
          <a:lstStyle/>
          <a:p>
            <a:fld id="{C16DCA12-43CC-4EF6-B5BB-9F2A24C502AB}" type="slidenum">
              <a:rPr lang="en-SG" smtClean="0"/>
              <a:t>3</a:t>
            </a:fld>
            <a:endParaRPr lang="en-SG"/>
          </a:p>
        </p:txBody>
      </p:sp>
    </p:spTree>
    <p:extLst>
      <p:ext uri="{BB962C8B-B14F-4D97-AF65-F5344CB8AC3E}">
        <p14:creationId xmlns:p14="http://schemas.microsoft.com/office/powerpoint/2010/main" val="193201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6DCA12-43CC-4EF6-B5BB-9F2A24C502AB}" type="slidenum">
              <a:rPr lang="en-SG" smtClean="0"/>
              <a:t>4</a:t>
            </a:fld>
            <a:endParaRPr lang="en-SG"/>
          </a:p>
        </p:txBody>
      </p:sp>
    </p:spTree>
    <p:extLst>
      <p:ext uri="{BB962C8B-B14F-4D97-AF65-F5344CB8AC3E}">
        <p14:creationId xmlns:p14="http://schemas.microsoft.com/office/powerpoint/2010/main" val="3504620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b="0" i="0" dirty="0">
              <a:solidFill>
                <a:srgbClr val="8D8D8D"/>
              </a:solidFill>
              <a:effectLst/>
              <a:highlight>
                <a:srgbClr val="FFFFFF"/>
              </a:highlight>
              <a:latin typeface="Inter"/>
            </a:endParaRPr>
          </a:p>
          <a:p>
            <a:pPr algn="l"/>
            <a:endParaRPr lang="en-GB" b="0" i="0" dirty="0">
              <a:solidFill>
                <a:srgbClr val="8D8D8D"/>
              </a:solidFill>
              <a:effectLst/>
              <a:latin typeface="Inter"/>
            </a:endParaRPr>
          </a:p>
          <a:p>
            <a:pPr algn="l"/>
            <a:endParaRPr lang="en-GB" b="0" i="0" dirty="0">
              <a:solidFill>
                <a:srgbClr val="8D8D8D"/>
              </a:solidFill>
              <a:effectLst/>
              <a:latin typeface="Inter"/>
            </a:endParaRPr>
          </a:p>
          <a:p>
            <a:pPr algn="l"/>
            <a:endParaRPr lang="en-GB" b="0" i="0" dirty="0">
              <a:solidFill>
                <a:srgbClr val="8D8D8D"/>
              </a:solidFill>
              <a:effectLst/>
              <a:latin typeface="Inter"/>
            </a:endParaRPr>
          </a:p>
          <a:p>
            <a:pPr algn="l"/>
            <a:endParaRPr lang="en-GB" b="0" i="0" dirty="0">
              <a:solidFill>
                <a:srgbClr val="8D8D8D"/>
              </a:solidFill>
              <a:effectLst/>
              <a:latin typeface="Inter"/>
            </a:endParaRPr>
          </a:p>
          <a:p>
            <a:pPr algn="l"/>
            <a:endParaRPr lang="en-GB" b="0" i="0" dirty="0">
              <a:solidFill>
                <a:srgbClr val="8D8D8D"/>
              </a:solidFill>
              <a:effectLst/>
              <a:latin typeface="Inter"/>
            </a:endParaRPr>
          </a:p>
          <a:p>
            <a:endParaRPr lang="en-SG" dirty="0"/>
          </a:p>
        </p:txBody>
      </p:sp>
      <p:sp>
        <p:nvSpPr>
          <p:cNvPr id="4" name="Slide Number Placeholder 3"/>
          <p:cNvSpPr>
            <a:spLocks noGrp="1"/>
          </p:cNvSpPr>
          <p:nvPr>
            <p:ph type="sldNum" sz="quarter" idx="5"/>
          </p:nvPr>
        </p:nvSpPr>
        <p:spPr/>
        <p:txBody>
          <a:bodyPr/>
          <a:lstStyle/>
          <a:p>
            <a:fld id="{C16DCA12-43CC-4EF6-B5BB-9F2A24C502AB}" type="slidenum">
              <a:rPr lang="en-SG" smtClean="0"/>
              <a:t>5</a:t>
            </a:fld>
            <a:endParaRPr lang="en-SG"/>
          </a:p>
        </p:txBody>
      </p:sp>
    </p:spTree>
    <p:extLst>
      <p:ext uri="{BB962C8B-B14F-4D97-AF65-F5344CB8AC3E}">
        <p14:creationId xmlns:p14="http://schemas.microsoft.com/office/powerpoint/2010/main" val="2119137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a:p>
            <a:endParaRPr lang="en-SG" dirty="0"/>
          </a:p>
        </p:txBody>
      </p:sp>
      <p:sp>
        <p:nvSpPr>
          <p:cNvPr id="4" name="Slide Number Placeholder 3"/>
          <p:cNvSpPr>
            <a:spLocks noGrp="1"/>
          </p:cNvSpPr>
          <p:nvPr>
            <p:ph type="sldNum" sz="quarter" idx="5"/>
          </p:nvPr>
        </p:nvSpPr>
        <p:spPr/>
        <p:txBody>
          <a:bodyPr/>
          <a:lstStyle/>
          <a:p>
            <a:fld id="{C16DCA12-43CC-4EF6-B5BB-9F2A24C502AB}" type="slidenum">
              <a:rPr lang="en-SG" smtClean="0"/>
              <a:t>6</a:t>
            </a:fld>
            <a:endParaRPr lang="en-SG"/>
          </a:p>
        </p:txBody>
      </p:sp>
    </p:spTree>
    <p:extLst>
      <p:ext uri="{BB962C8B-B14F-4D97-AF65-F5344CB8AC3E}">
        <p14:creationId xmlns:p14="http://schemas.microsoft.com/office/powerpoint/2010/main" val="1750630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According to the Bylaws, members nominate themselves</a:t>
            </a:r>
          </a:p>
        </p:txBody>
      </p:sp>
      <p:sp>
        <p:nvSpPr>
          <p:cNvPr id="4" name="Slide Number Placeholder 3"/>
          <p:cNvSpPr>
            <a:spLocks noGrp="1"/>
          </p:cNvSpPr>
          <p:nvPr>
            <p:ph type="sldNum" sz="quarter" idx="5"/>
          </p:nvPr>
        </p:nvSpPr>
        <p:spPr/>
        <p:txBody>
          <a:bodyPr/>
          <a:lstStyle/>
          <a:p>
            <a:fld id="{C16DCA12-43CC-4EF6-B5BB-9F2A24C502AB}" type="slidenum">
              <a:rPr lang="en-SG" smtClean="0"/>
              <a:t>7</a:t>
            </a:fld>
            <a:endParaRPr lang="en-SG"/>
          </a:p>
        </p:txBody>
      </p:sp>
    </p:spTree>
    <p:extLst>
      <p:ext uri="{BB962C8B-B14F-4D97-AF65-F5344CB8AC3E}">
        <p14:creationId xmlns:p14="http://schemas.microsoft.com/office/powerpoint/2010/main" val="594980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C16DCA12-43CC-4EF6-B5BB-9F2A24C502AB}" type="slidenum">
              <a:rPr lang="en-SG" smtClean="0"/>
              <a:t>8</a:t>
            </a:fld>
            <a:endParaRPr lang="en-SG"/>
          </a:p>
        </p:txBody>
      </p:sp>
    </p:spTree>
    <p:extLst>
      <p:ext uri="{BB962C8B-B14F-4D97-AF65-F5344CB8AC3E}">
        <p14:creationId xmlns:p14="http://schemas.microsoft.com/office/powerpoint/2010/main" val="4109183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Note: our bylaws call for people to submit their own nominations. If anyone wants to encourage someone else to submit, just ask them.</a:t>
            </a:r>
            <a:br>
              <a:rPr lang="en-GB" b="1" dirty="0"/>
            </a:br>
            <a:endParaRPr lang="en-GB" b="1" dirty="0"/>
          </a:p>
          <a:p>
            <a:r>
              <a:rPr lang="en-GB" b="1" dirty="0"/>
              <a:t>Eligibility Confirmation:</a:t>
            </a:r>
            <a:endParaRPr lang="en-GB" dirty="0"/>
          </a:p>
          <a:p>
            <a:pPr>
              <a:buFont typeface="Arial" panose="020B0604020202020204" pitchFamily="34" charset="0"/>
              <a:buChar char="•"/>
            </a:pPr>
            <a:r>
              <a:rPr lang="en-GB" dirty="0"/>
              <a:t> Confirm that the nominee meets all eligibility criteria (list criteria for reference).</a:t>
            </a:r>
          </a:p>
          <a:p>
            <a:endParaRPr lang="en-GB" b="1" dirty="0"/>
          </a:p>
          <a:p>
            <a:r>
              <a:rPr lang="en-GB" b="1" dirty="0"/>
              <a:t>Additional Supporting Documents:</a:t>
            </a:r>
            <a:endParaRPr lang="en-GB" dirty="0"/>
          </a:p>
          <a:p>
            <a:pPr>
              <a:buFont typeface="Arial" panose="020B0604020202020204" pitchFamily="34" charset="0"/>
              <a:buChar char="•"/>
            </a:pPr>
            <a:r>
              <a:rPr lang="en-GB" dirty="0"/>
              <a:t> Attach any supporting documents or endorsements that strengthen the nomination (optional).</a:t>
            </a:r>
          </a:p>
          <a:p>
            <a:endParaRPr lang="en-GB" b="1" dirty="0"/>
          </a:p>
          <a:p>
            <a:r>
              <a:rPr lang="en-GB" b="1" dirty="0"/>
              <a:t>Submission Instructions:</a:t>
            </a:r>
            <a:endParaRPr lang="en-GB" dirty="0"/>
          </a:p>
          <a:p>
            <a:pPr>
              <a:buFont typeface="Arial" panose="020B0604020202020204" pitchFamily="34" charset="0"/>
              <a:buChar char="•"/>
            </a:pPr>
            <a:r>
              <a:rPr lang="en-GB" dirty="0"/>
              <a:t> Please submit this form by [deadline].</a:t>
            </a:r>
          </a:p>
          <a:p>
            <a:pPr>
              <a:buFont typeface="Arial" panose="020B0604020202020204" pitchFamily="34" charset="0"/>
              <a:buChar char="•"/>
            </a:pPr>
            <a:r>
              <a:rPr lang="en-GB" dirty="0"/>
              <a:t> Email to [contact email] or submit online at [website link].</a:t>
            </a:r>
          </a:p>
          <a:p>
            <a:r>
              <a:rPr lang="en-GB" dirty="0"/>
              <a:t>This form can be adjusted to include additional fields or information as needed for your specific process.</a:t>
            </a:r>
          </a:p>
          <a:p>
            <a:endParaRPr lang="en-US" dirty="0"/>
          </a:p>
        </p:txBody>
      </p:sp>
      <p:sp>
        <p:nvSpPr>
          <p:cNvPr id="4" name="Slide Number Placeholder 3"/>
          <p:cNvSpPr>
            <a:spLocks noGrp="1"/>
          </p:cNvSpPr>
          <p:nvPr>
            <p:ph type="sldNum" sz="quarter" idx="5"/>
          </p:nvPr>
        </p:nvSpPr>
        <p:spPr/>
        <p:txBody>
          <a:bodyPr/>
          <a:lstStyle/>
          <a:p>
            <a:fld id="{C16DCA12-43CC-4EF6-B5BB-9F2A24C502AB}" type="slidenum">
              <a:rPr lang="en-SG" smtClean="0"/>
              <a:t>9</a:t>
            </a:fld>
            <a:endParaRPr lang="en-SG"/>
          </a:p>
        </p:txBody>
      </p:sp>
    </p:spTree>
    <p:extLst>
      <p:ext uri="{BB962C8B-B14F-4D97-AF65-F5344CB8AC3E}">
        <p14:creationId xmlns:p14="http://schemas.microsoft.com/office/powerpoint/2010/main" val="3343583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highlight>
                  <a:srgbClr val="FFFF00"/>
                </a:highlight>
              </a:rPr>
              <a:t>We will ask the board when to announce the new members</a:t>
            </a:r>
          </a:p>
        </p:txBody>
      </p:sp>
      <p:sp>
        <p:nvSpPr>
          <p:cNvPr id="4" name="Slide Number Placeholder 3"/>
          <p:cNvSpPr>
            <a:spLocks noGrp="1"/>
          </p:cNvSpPr>
          <p:nvPr>
            <p:ph type="sldNum" sz="quarter" idx="5"/>
          </p:nvPr>
        </p:nvSpPr>
        <p:spPr/>
        <p:txBody>
          <a:bodyPr/>
          <a:lstStyle/>
          <a:p>
            <a:fld id="{C16DCA12-43CC-4EF6-B5BB-9F2A24C502AB}" type="slidenum">
              <a:rPr lang="en-SG" smtClean="0"/>
              <a:t>10</a:t>
            </a:fld>
            <a:endParaRPr lang="en-SG"/>
          </a:p>
        </p:txBody>
      </p:sp>
    </p:spTree>
    <p:extLst>
      <p:ext uri="{BB962C8B-B14F-4D97-AF65-F5344CB8AC3E}">
        <p14:creationId xmlns:p14="http://schemas.microsoft.com/office/powerpoint/2010/main" val="2260046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mj-lt"/>
              <a:buNone/>
              <a:tabLst>
                <a:tab pos="457200" algn="l"/>
              </a:tabLst>
            </a:pPr>
            <a:r>
              <a:rPr lang="en-SG" sz="1800" kern="0" dirty="0">
                <a:solidFill>
                  <a:srgbClr val="111111"/>
                </a:solidFill>
                <a:effectLst/>
                <a:latin typeface="Roboto" panose="02000000000000000000" pitchFamily="2" charset="0"/>
                <a:ea typeface="Times New Roman" panose="02020603050405020304" pitchFamily="18" charset="0"/>
                <a:cs typeface="Times New Roman" panose="02020603050405020304" pitchFamily="18" charset="0"/>
              </a:rPr>
              <a:t>Keep nominees and the community informed throughout the process.</a:t>
            </a:r>
            <a:endParaRPr lang="en-SG" dirty="0"/>
          </a:p>
        </p:txBody>
      </p:sp>
      <p:sp>
        <p:nvSpPr>
          <p:cNvPr id="4" name="Slide Number Placeholder 3"/>
          <p:cNvSpPr>
            <a:spLocks noGrp="1"/>
          </p:cNvSpPr>
          <p:nvPr>
            <p:ph type="sldNum" sz="quarter" idx="5"/>
          </p:nvPr>
        </p:nvSpPr>
        <p:spPr/>
        <p:txBody>
          <a:bodyPr/>
          <a:lstStyle/>
          <a:p>
            <a:fld id="{C16DCA12-43CC-4EF6-B5BB-9F2A24C502AB}" type="slidenum">
              <a:rPr lang="en-SG" smtClean="0"/>
              <a:t>11</a:t>
            </a:fld>
            <a:endParaRPr lang="en-SG"/>
          </a:p>
        </p:txBody>
      </p:sp>
    </p:spTree>
    <p:extLst>
      <p:ext uri="{BB962C8B-B14F-4D97-AF65-F5344CB8AC3E}">
        <p14:creationId xmlns:p14="http://schemas.microsoft.com/office/powerpoint/2010/main" val="1419156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mj-lt"/>
              <a:buNone/>
              <a:tabLst>
                <a:tab pos="457200" algn="l"/>
              </a:tabLst>
            </a:pPr>
            <a:endParaRPr lang="en-SG" dirty="0"/>
          </a:p>
        </p:txBody>
      </p:sp>
      <p:sp>
        <p:nvSpPr>
          <p:cNvPr id="4" name="Slide Number Placeholder 3"/>
          <p:cNvSpPr>
            <a:spLocks noGrp="1"/>
          </p:cNvSpPr>
          <p:nvPr>
            <p:ph type="sldNum" sz="quarter" idx="5"/>
          </p:nvPr>
        </p:nvSpPr>
        <p:spPr/>
        <p:txBody>
          <a:bodyPr/>
          <a:lstStyle/>
          <a:p>
            <a:fld id="{C16DCA12-43CC-4EF6-B5BB-9F2A24C502AB}" type="slidenum">
              <a:rPr lang="en-SG" smtClean="0"/>
              <a:t>12</a:t>
            </a:fld>
            <a:endParaRPr lang="en-SG"/>
          </a:p>
        </p:txBody>
      </p:sp>
    </p:spTree>
    <p:extLst>
      <p:ext uri="{BB962C8B-B14F-4D97-AF65-F5344CB8AC3E}">
        <p14:creationId xmlns:p14="http://schemas.microsoft.com/office/powerpoint/2010/main" val="3000623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lnSpc>
                <a:spcPct val="107000"/>
              </a:lnSpc>
              <a:spcAft>
                <a:spcPts val="800"/>
              </a:spcAft>
              <a:buFont typeface="+mj-lt"/>
              <a:buAutoNum type="arabicPeriod"/>
              <a:tabLst>
                <a:tab pos="457200" algn="l"/>
              </a:tabLst>
            </a:pPr>
            <a:endParaRPr lang="en-SG" sz="1800" kern="0" dirty="0">
              <a:solidFill>
                <a:srgbClr val="111111"/>
              </a:solidFill>
              <a:effectLst/>
              <a:latin typeface="Roboto" panose="02000000000000000000" pitchFamily="2" charset="0"/>
              <a:cs typeface="Times New Roman" panose="02020603050405020304" pitchFamily="18" charset="0"/>
            </a:endParaRPr>
          </a:p>
          <a:p>
            <a:pPr marL="228600" lvl="0" indent="-228600">
              <a:lnSpc>
                <a:spcPct val="107000"/>
              </a:lnSpc>
              <a:spcAft>
                <a:spcPts val="800"/>
              </a:spcAft>
              <a:buFont typeface="+mj-lt"/>
              <a:buAutoNum type="arabicPeriod"/>
              <a:tabLst>
                <a:tab pos="457200" algn="l"/>
              </a:tabLst>
            </a:pPr>
            <a:endParaRPr lang="en-SG" dirty="0"/>
          </a:p>
        </p:txBody>
      </p:sp>
      <p:sp>
        <p:nvSpPr>
          <p:cNvPr id="4" name="Slide Number Placeholder 3"/>
          <p:cNvSpPr>
            <a:spLocks noGrp="1"/>
          </p:cNvSpPr>
          <p:nvPr>
            <p:ph type="sldNum" sz="quarter" idx="5"/>
          </p:nvPr>
        </p:nvSpPr>
        <p:spPr/>
        <p:txBody>
          <a:bodyPr/>
          <a:lstStyle/>
          <a:p>
            <a:fld id="{C16DCA12-43CC-4EF6-B5BB-9F2A24C502AB}" type="slidenum">
              <a:rPr lang="en-SG" smtClean="0"/>
              <a:t>13</a:t>
            </a:fld>
            <a:endParaRPr lang="en-SG"/>
          </a:p>
        </p:txBody>
      </p:sp>
    </p:spTree>
    <p:extLst>
      <p:ext uri="{BB962C8B-B14F-4D97-AF65-F5344CB8AC3E}">
        <p14:creationId xmlns:p14="http://schemas.microsoft.com/office/powerpoint/2010/main" val="519496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6DCA12-43CC-4EF6-B5BB-9F2A24C502AB}" type="slidenum">
              <a:rPr lang="en-SG" smtClean="0"/>
              <a:t>14</a:t>
            </a:fld>
            <a:endParaRPr lang="en-SG"/>
          </a:p>
        </p:txBody>
      </p:sp>
    </p:spTree>
    <p:extLst>
      <p:ext uri="{BB962C8B-B14F-4D97-AF65-F5344CB8AC3E}">
        <p14:creationId xmlns:p14="http://schemas.microsoft.com/office/powerpoint/2010/main" val="2567214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41EE12-F28E-4B03-A404-A8FCAE0F6316}" type="datetime1">
              <a:rPr lang="en-US" smtClean="0"/>
              <a:t>8/1/2024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2239005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89806E-8E94-473C-AEE7-BE6F15F85533}" type="datetime1">
              <a:rPr lang="en-US" smtClean="0"/>
              <a:t>8/1/2024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87185492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7A73C3-B243-44D3-809D-EF8FDFBD85D4}" type="datetime1">
              <a:rPr lang="en-US" smtClean="0"/>
              <a:t>8/1/2024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878077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89806E-8E94-473C-AEE7-BE6F15F85533}" type="datetime1">
              <a:rPr lang="en-US" smtClean="0"/>
              <a:t>8/1/2024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235758401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89806E-8E94-473C-AEE7-BE6F15F85533}" type="datetime1">
              <a:rPr lang="en-US" smtClean="0"/>
              <a:t>8/1/2024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253568766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535E0C-D585-492F-8146-7493F4086301}" type="datetime1">
              <a:rPr lang="en-US" smtClean="0"/>
              <a:t>8/1/2024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4092213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E48390-48B5-49AB-B019-A7C8FB8C31F6}" type="datetime1">
              <a:rPr lang="en-US" smtClean="0"/>
              <a:t>8/1/2024</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1799931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989806E-8E94-473C-AEE7-BE6F15F85533}" type="datetime1">
              <a:rPr lang="en-US" smtClean="0"/>
              <a:t>8/1/2024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105052905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AF0C4B-5A4A-45CA-ABEC-10F107160D33}" type="datetime1">
              <a:rPr lang="en-US" smtClean="0"/>
              <a:t>8/1/2024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370485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89806E-8E94-473C-AEE7-BE6F15F85533}" type="datetime1">
              <a:rPr lang="en-US" smtClean="0"/>
              <a:t>8/1/2024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371479357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89806E-8E94-473C-AEE7-BE6F15F85533}" type="datetime1">
              <a:rPr lang="en-US" smtClean="0"/>
              <a:t>8/1/2024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72496775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989806E-8E94-473C-AEE7-BE6F15F85533}" type="datetime1">
              <a:rPr lang="en-US" smtClean="0"/>
              <a:t>8/1/2024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2799329472"/>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onference room with a table and chairs&#10;&#10;Description automatically generated">
            <a:extLst>
              <a:ext uri="{FF2B5EF4-FFF2-40B4-BE49-F238E27FC236}">
                <a16:creationId xmlns:a16="http://schemas.microsoft.com/office/drawing/2014/main" id="{57BCCE9D-882F-38F8-1410-991CA3D4BDB0}"/>
              </a:ext>
            </a:extLst>
          </p:cNvPr>
          <p:cNvPicPr>
            <a:picLocks noChangeAspect="1"/>
          </p:cNvPicPr>
          <p:nvPr/>
        </p:nvPicPr>
        <p:blipFill>
          <a:blip r:embed="rId3">
            <a:extLst>
              <a:ext uri="{28A0092B-C50C-407E-A947-70E740481C1C}">
                <a14:useLocalDpi xmlns:a14="http://schemas.microsoft.com/office/drawing/2010/main" val="0"/>
              </a:ext>
            </a:extLst>
          </a:blip>
          <a:srcRect t="9091" r="35364"/>
          <a:stretch/>
        </p:blipFill>
        <p:spPr>
          <a:xfrm>
            <a:off x="3523488" y="10"/>
            <a:ext cx="8668512" cy="6857990"/>
          </a:xfrm>
          <a:prstGeom prst="rect">
            <a:avLst/>
          </a:prstGeom>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78FDAF-3640-6B9B-4D6F-15AC9A9DA1A7}"/>
              </a:ext>
            </a:extLst>
          </p:cNvPr>
          <p:cNvSpPr>
            <a:spLocks noGrp="1"/>
          </p:cNvSpPr>
          <p:nvPr>
            <p:ph type="ctrTitle"/>
          </p:nvPr>
        </p:nvSpPr>
        <p:spPr>
          <a:xfrm>
            <a:off x="477980" y="1122363"/>
            <a:ext cx="5933329" cy="3204134"/>
          </a:xfrm>
        </p:spPr>
        <p:txBody>
          <a:bodyPr anchor="b">
            <a:normAutofit/>
          </a:bodyPr>
          <a:lstStyle/>
          <a:p>
            <a:pPr algn="l"/>
            <a:r>
              <a:rPr lang="en-SG" sz="4800" dirty="0">
                <a:solidFill>
                  <a:schemeClr val="bg1"/>
                </a:solidFill>
              </a:rPr>
              <a:t>Women Sales Experts</a:t>
            </a:r>
            <a:br>
              <a:rPr lang="en-SG" sz="4800" dirty="0">
                <a:solidFill>
                  <a:schemeClr val="bg1"/>
                </a:solidFill>
              </a:rPr>
            </a:br>
            <a:r>
              <a:rPr lang="en-SG" sz="3600" dirty="0">
                <a:solidFill>
                  <a:schemeClr val="bg1"/>
                </a:solidFill>
              </a:rPr>
              <a:t>Board Nomination and</a:t>
            </a:r>
            <a:br>
              <a:rPr lang="en-SG" sz="3600" dirty="0">
                <a:solidFill>
                  <a:schemeClr val="bg1"/>
                </a:solidFill>
              </a:rPr>
            </a:br>
            <a:r>
              <a:rPr lang="en-SG" sz="3600" dirty="0">
                <a:solidFill>
                  <a:schemeClr val="bg1"/>
                </a:solidFill>
              </a:rPr>
              <a:t>Election  Process</a:t>
            </a:r>
          </a:p>
        </p:txBody>
      </p:sp>
      <p:sp>
        <p:nvSpPr>
          <p:cNvPr id="3" name="Subtitle 2">
            <a:extLst>
              <a:ext uri="{FF2B5EF4-FFF2-40B4-BE49-F238E27FC236}">
                <a16:creationId xmlns:a16="http://schemas.microsoft.com/office/drawing/2014/main" id="{502D94E5-D3B6-C37D-A6DE-EA719FFC4B9D}"/>
              </a:ext>
            </a:extLst>
          </p:cNvPr>
          <p:cNvSpPr>
            <a:spLocks noGrp="1"/>
          </p:cNvSpPr>
          <p:nvPr>
            <p:ph type="subTitle" idx="1"/>
          </p:nvPr>
        </p:nvSpPr>
        <p:spPr>
          <a:xfrm>
            <a:off x="477980" y="4872922"/>
            <a:ext cx="4023359" cy="1208141"/>
          </a:xfrm>
        </p:spPr>
        <p:txBody>
          <a:bodyPr>
            <a:normAutofit/>
          </a:bodyPr>
          <a:lstStyle/>
          <a:p>
            <a:pPr algn="l"/>
            <a:r>
              <a:rPr lang="en-SG" sz="2000" dirty="0">
                <a:solidFill>
                  <a:schemeClr val="bg1"/>
                </a:solidFill>
              </a:rPr>
              <a:t>1 August 2024</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70988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B76B-850B-ABB9-9EF8-779CA5391ABF}"/>
              </a:ext>
            </a:extLst>
          </p:cNvPr>
          <p:cNvSpPr>
            <a:spLocks noGrp="1"/>
          </p:cNvSpPr>
          <p:nvPr>
            <p:ph type="title"/>
          </p:nvPr>
        </p:nvSpPr>
        <p:spPr/>
        <p:txBody>
          <a:bodyPr>
            <a:normAutofit/>
          </a:bodyPr>
          <a:lstStyle/>
          <a:p>
            <a:r>
              <a:rPr lang="en-SG"/>
              <a:t>Nomination Management Committee </a:t>
            </a:r>
            <a:br>
              <a:rPr lang="en-SG"/>
            </a:br>
            <a:r>
              <a:rPr lang="en-SG"/>
              <a:t>Roles &amp; Responsibilities</a:t>
            </a:r>
            <a:endParaRPr lang="en-SG" dirty="0"/>
          </a:p>
        </p:txBody>
      </p:sp>
      <p:graphicFrame>
        <p:nvGraphicFramePr>
          <p:cNvPr id="7" name="Content Placeholder 6">
            <a:extLst>
              <a:ext uri="{FF2B5EF4-FFF2-40B4-BE49-F238E27FC236}">
                <a16:creationId xmlns:a16="http://schemas.microsoft.com/office/drawing/2014/main" id="{4E846818-C05D-0FEC-C14F-81C3E6A01F17}"/>
              </a:ext>
            </a:extLst>
          </p:cNvPr>
          <p:cNvGraphicFramePr>
            <a:graphicFrameLocks noGrp="1"/>
          </p:cNvGraphicFramePr>
          <p:nvPr>
            <p:ph idx="1"/>
            <p:extLst>
              <p:ext uri="{D42A27DB-BD31-4B8C-83A1-F6EECF244321}">
                <p14:modId xmlns:p14="http://schemas.microsoft.com/office/powerpoint/2010/main" val="3441686240"/>
              </p:ext>
            </p:extLst>
          </p:nvPr>
        </p:nvGraphicFramePr>
        <p:xfrm>
          <a:off x="925068" y="2325357"/>
          <a:ext cx="10146792" cy="1710195"/>
        </p:xfrm>
        <a:graphic>
          <a:graphicData uri="http://schemas.openxmlformats.org/drawingml/2006/table">
            <a:tbl>
              <a:tblPr firstRow="1" bandRow="1">
                <a:tableStyleId>{7E9639D4-E3E2-4D34-9284-5A2195B3D0D7}</a:tableStyleId>
              </a:tblPr>
              <a:tblGrid>
                <a:gridCol w="5073396">
                  <a:extLst>
                    <a:ext uri="{9D8B030D-6E8A-4147-A177-3AD203B41FA5}">
                      <a16:colId xmlns:a16="http://schemas.microsoft.com/office/drawing/2014/main" val="1175139221"/>
                    </a:ext>
                  </a:extLst>
                </a:gridCol>
                <a:gridCol w="5073396">
                  <a:extLst>
                    <a:ext uri="{9D8B030D-6E8A-4147-A177-3AD203B41FA5}">
                      <a16:colId xmlns:a16="http://schemas.microsoft.com/office/drawing/2014/main" val="2772734527"/>
                    </a:ext>
                  </a:extLst>
                </a:gridCol>
              </a:tblGrid>
              <a:tr h="456048">
                <a:tc>
                  <a:txBody>
                    <a:bodyPr/>
                    <a:lstStyle/>
                    <a:p>
                      <a:r>
                        <a:rPr lang="en-SG" sz="2000"/>
                        <a:t>Person</a:t>
                      </a:r>
                      <a:endParaRPr lang="en-SG" sz="2000" dirty="0"/>
                    </a:p>
                  </a:txBody>
                  <a:tcPr marL="92629" marR="92629"/>
                </a:tc>
                <a:tc>
                  <a:txBody>
                    <a:bodyPr/>
                    <a:lstStyle/>
                    <a:p>
                      <a:r>
                        <a:rPr lang="en-SG" sz="2000"/>
                        <a:t>Role</a:t>
                      </a:r>
                      <a:endParaRPr lang="en-SG" sz="2000" dirty="0"/>
                    </a:p>
                  </a:txBody>
                  <a:tcPr marL="92629" marR="92629"/>
                </a:tc>
                <a:extLst>
                  <a:ext uri="{0D108BD9-81ED-4DB2-BD59-A6C34878D82A}">
                    <a16:rowId xmlns:a16="http://schemas.microsoft.com/office/drawing/2014/main" val="3661187332"/>
                  </a:ext>
                </a:extLst>
              </a:tr>
              <a:tr h="456048">
                <a:tc>
                  <a:txBody>
                    <a:bodyPr/>
                    <a:lstStyle/>
                    <a:p>
                      <a:r>
                        <a:rPr lang="en-SG" sz="2000" dirty="0"/>
                        <a:t>Nomination Committee Chair</a:t>
                      </a:r>
                    </a:p>
                  </a:txBody>
                  <a:tcPr marL="92629" marR="92629"/>
                </a:tc>
                <a:tc>
                  <a:txBody>
                    <a:bodyPr/>
                    <a:lstStyle/>
                    <a:p>
                      <a:r>
                        <a:rPr lang="en-SG" sz="2000"/>
                        <a:t>Nomination Committee chair</a:t>
                      </a:r>
                      <a:endParaRPr lang="en-SG" sz="2000" dirty="0"/>
                    </a:p>
                  </a:txBody>
                  <a:tcPr marL="92629" marR="92629"/>
                </a:tc>
                <a:extLst>
                  <a:ext uri="{0D108BD9-81ED-4DB2-BD59-A6C34878D82A}">
                    <a16:rowId xmlns:a16="http://schemas.microsoft.com/office/drawing/2014/main" val="2958364920"/>
                  </a:ext>
                </a:extLst>
              </a:tr>
              <a:tr h="798099">
                <a:tc>
                  <a:txBody>
                    <a:bodyPr/>
                    <a:lstStyle/>
                    <a:p>
                      <a:r>
                        <a:rPr lang="en-SG" sz="2000" dirty="0"/>
                        <a:t>Secretary</a:t>
                      </a:r>
                    </a:p>
                  </a:txBody>
                  <a:tcPr marL="92629" marR="92629"/>
                </a:tc>
                <a:tc>
                  <a:txBody>
                    <a:bodyPr/>
                    <a:lstStyle/>
                    <a:p>
                      <a:r>
                        <a:rPr lang="en-SG" sz="2000" dirty="0"/>
                        <a:t>Announcements and Confirmation of Members in Good Standing</a:t>
                      </a:r>
                    </a:p>
                  </a:txBody>
                  <a:tcPr marL="92629" marR="92629"/>
                </a:tc>
                <a:extLst>
                  <a:ext uri="{0D108BD9-81ED-4DB2-BD59-A6C34878D82A}">
                    <a16:rowId xmlns:a16="http://schemas.microsoft.com/office/drawing/2014/main" val="3288473944"/>
                  </a:ext>
                </a:extLst>
              </a:tr>
            </a:tbl>
          </a:graphicData>
        </a:graphic>
      </p:graphicFrame>
    </p:spTree>
    <p:extLst>
      <p:ext uri="{BB962C8B-B14F-4D97-AF65-F5344CB8AC3E}">
        <p14:creationId xmlns:p14="http://schemas.microsoft.com/office/powerpoint/2010/main" val="4293246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3464D-1B65-144E-D372-E89DD4533F93}"/>
              </a:ext>
            </a:extLst>
          </p:cNvPr>
          <p:cNvSpPr>
            <a:spLocks noGrp="1"/>
          </p:cNvSpPr>
          <p:nvPr>
            <p:ph type="title"/>
          </p:nvPr>
        </p:nvSpPr>
        <p:spPr/>
        <p:txBody>
          <a:bodyPr/>
          <a:lstStyle/>
          <a:p>
            <a:r>
              <a:rPr lang="en-SG" dirty="0"/>
              <a:t>The Purpose</a:t>
            </a:r>
          </a:p>
        </p:txBody>
      </p:sp>
      <p:sp>
        <p:nvSpPr>
          <p:cNvPr id="3" name="Content Placeholder 2">
            <a:extLst>
              <a:ext uri="{FF2B5EF4-FFF2-40B4-BE49-F238E27FC236}">
                <a16:creationId xmlns:a16="http://schemas.microsoft.com/office/drawing/2014/main" id="{E9CCC85A-3CC3-1256-7108-97081E31D94C}"/>
              </a:ext>
            </a:extLst>
          </p:cNvPr>
          <p:cNvSpPr>
            <a:spLocks noGrp="1"/>
          </p:cNvSpPr>
          <p:nvPr>
            <p:ph idx="1"/>
          </p:nvPr>
        </p:nvSpPr>
        <p:spPr>
          <a:xfrm>
            <a:off x="838200" y="1825625"/>
            <a:ext cx="10904034" cy="4351338"/>
          </a:xfrm>
        </p:spPr>
        <p:txBody>
          <a:bodyPr>
            <a:normAutofit/>
          </a:bodyPr>
          <a:lstStyle/>
          <a:p>
            <a:pPr marL="444500" indent="-444500">
              <a:lnSpc>
                <a:spcPct val="100000"/>
              </a:lnSpc>
              <a:buFont typeface="Wingdings" panose="05000000000000000000" pitchFamily="2" charset="2"/>
              <a:buChar char="§"/>
            </a:pPr>
            <a:r>
              <a:rPr lang="en-SG" sz="2400" dirty="0"/>
              <a:t>The newly incorporated Nonprofit Women Sales Expert (WSE) is electing its first new board members.</a:t>
            </a:r>
          </a:p>
          <a:p>
            <a:pPr marL="444500" indent="-444500">
              <a:lnSpc>
                <a:spcPct val="100000"/>
              </a:lnSpc>
              <a:buFont typeface="Wingdings" panose="05000000000000000000" pitchFamily="2" charset="2"/>
              <a:buChar char="§"/>
            </a:pPr>
            <a:endParaRPr lang="en-SG" sz="2400" dirty="0"/>
          </a:p>
          <a:p>
            <a:pPr marL="444500" indent="-444500">
              <a:lnSpc>
                <a:spcPct val="100000"/>
              </a:lnSpc>
              <a:buFont typeface="Wingdings" panose="05000000000000000000" pitchFamily="2" charset="2"/>
              <a:buChar char="§"/>
            </a:pPr>
            <a:r>
              <a:rPr lang="en-SG" sz="2400" dirty="0"/>
              <a:t>The new board is expected to lead, grow and govern the community of women sales experts.</a:t>
            </a:r>
          </a:p>
        </p:txBody>
      </p:sp>
    </p:spTree>
    <p:extLst>
      <p:ext uri="{BB962C8B-B14F-4D97-AF65-F5344CB8AC3E}">
        <p14:creationId xmlns:p14="http://schemas.microsoft.com/office/powerpoint/2010/main" val="1793329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22D3B-FCFE-AA99-2B9E-12CFCFE11AE5}"/>
              </a:ext>
            </a:extLst>
          </p:cNvPr>
          <p:cNvSpPr>
            <a:spLocks noGrp="1"/>
          </p:cNvSpPr>
          <p:nvPr>
            <p:ph type="title"/>
          </p:nvPr>
        </p:nvSpPr>
        <p:spPr/>
        <p:txBody>
          <a:bodyPr/>
          <a:lstStyle/>
          <a:p>
            <a:r>
              <a:rPr lang="en-SG" dirty="0"/>
              <a:t>Roles to be Elected  </a:t>
            </a:r>
            <a:br>
              <a:rPr lang="en-SG" dirty="0"/>
            </a:br>
            <a:r>
              <a:rPr lang="en-SG" sz="2400" dirty="0"/>
              <a:t>(for the role descriptions from the bylaws see the end of the document)</a:t>
            </a:r>
            <a:endParaRPr lang="en-SG" dirty="0"/>
          </a:p>
        </p:txBody>
      </p:sp>
      <p:sp>
        <p:nvSpPr>
          <p:cNvPr id="3" name="Content Placeholder 2">
            <a:extLst>
              <a:ext uri="{FF2B5EF4-FFF2-40B4-BE49-F238E27FC236}">
                <a16:creationId xmlns:a16="http://schemas.microsoft.com/office/drawing/2014/main" id="{538D8CF4-32FA-8B93-9BD0-E431A8A32975}"/>
              </a:ext>
            </a:extLst>
          </p:cNvPr>
          <p:cNvSpPr>
            <a:spLocks noGrp="1"/>
          </p:cNvSpPr>
          <p:nvPr>
            <p:ph idx="1"/>
          </p:nvPr>
        </p:nvSpPr>
        <p:spPr>
          <a:xfrm>
            <a:off x="838200" y="1690688"/>
            <a:ext cx="10381205" cy="4567355"/>
          </a:xfrm>
        </p:spPr>
        <p:txBody>
          <a:bodyPr>
            <a:noAutofit/>
          </a:bodyPr>
          <a:lstStyle/>
          <a:p>
            <a:pPr marL="457200" indent="-457200">
              <a:buFont typeface="+mj-lt"/>
              <a:buAutoNum type="arabicPeriod"/>
            </a:pPr>
            <a:r>
              <a:rPr lang="en-SG" sz="2400" b="1" dirty="0"/>
              <a:t>Chair </a:t>
            </a:r>
          </a:p>
          <a:p>
            <a:pPr marL="457200" indent="-457200">
              <a:buFont typeface="+mj-lt"/>
              <a:buAutoNum type="arabicPeriod"/>
            </a:pPr>
            <a:r>
              <a:rPr lang="en-SG" sz="2400" b="1" dirty="0"/>
              <a:t>Vice Chair</a:t>
            </a:r>
          </a:p>
          <a:p>
            <a:pPr marL="457200" indent="-457200">
              <a:buFont typeface="+mj-lt"/>
              <a:buAutoNum type="arabicPeriod"/>
            </a:pPr>
            <a:r>
              <a:rPr lang="en-SG" sz="2400" b="1" dirty="0"/>
              <a:t>Secretary</a:t>
            </a:r>
          </a:p>
          <a:p>
            <a:pPr marL="457200" indent="-457200">
              <a:buFont typeface="+mj-lt"/>
              <a:buAutoNum type="arabicPeriod"/>
            </a:pPr>
            <a:r>
              <a:rPr lang="en-SG" sz="2400" b="1" dirty="0"/>
              <a:t>Treasurer</a:t>
            </a:r>
          </a:p>
          <a:p>
            <a:pPr marL="457200" indent="-457200">
              <a:buFont typeface="+mj-lt"/>
              <a:buAutoNum type="arabicPeriod"/>
            </a:pPr>
            <a:r>
              <a:rPr lang="en-SG" sz="2400" b="1" dirty="0"/>
              <a:t>Committee Chair – Membership</a:t>
            </a:r>
          </a:p>
          <a:p>
            <a:pPr marL="457200" indent="-457200">
              <a:buFont typeface="+mj-lt"/>
              <a:buAutoNum type="arabicPeriod"/>
            </a:pPr>
            <a:r>
              <a:rPr lang="en-SG" sz="2400" b="1" dirty="0"/>
              <a:t>Committee Chair – Education</a:t>
            </a:r>
          </a:p>
          <a:p>
            <a:pPr marL="457200" indent="-457200">
              <a:buFont typeface="+mj-lt"/>
              <a:buAutoNum type="arabicPeriod"/>
            </a:pPr>
            <a:r>
              <a:rPr lang="en-SG" sz="2400" b="1" dirty="0"/>
              <a:t>Committee Chair – Events </a:t>
            </a:r>
            <a:r>
              <a:rPr lang="en-SG" sz="2400" i="1" dirty="0"/>
              <a:t>(Note: This chair must be prepared to host the annual meeting and propose its location in the nomination form)</a:t>
            </a:r>
          </a:p>
          <a:p>
            <a:pPr marL="457200" indent="-457200">
              <a:buFont typeface="+mj-lt"/>
              <a:buAutoNum type="arabicPeriod"/>
            </a:pPr>
            <a:r>
              <a:rPr lang="en-SG" sz="2400" b="1" dirty="0"/>
              <a:t>Member At Large </a:t>
            </a:r>
          </a:p>
          <a:p>
            <a:pPr marL="457200" indent="-457200">
              <a:buFont typeface="+mj-lt"/>
              <a:buAutoNum type="arabicPeriod"/>
            </a:pPr>
            <a:r>
              <a:rPr lang="en-SG" sz="2400" b="1" dirty="0"/>
              <a:t>Member At Large</a:t>
            </a:r>
          </a:p>
          <a:p>
            <a:pPr marL="0" indent="0">
              <a:buNone/>
            </a:pPr>
            <a:endParaRPr lang="en-SG" sz="2400" dirty="0"/>
          </a:p>
          <a:p>
            <a:pPr marL="457200" indent="-457200">
              <a:buFont typeface="+mj-lt"/>
              <a:buAutoNum type="arabicPeriod"/>
            </a:pPr>
            <a:endParaRPr lang="en-SG" sz="2400" dirty="0"/>
          </a:p>
        </p:txBody>
      </p:sp>
    </p:spTree>
    <p:extLst>
      <p:ext uri="{BB962C8B-B14F-4D97-AF65-F5344CB8AC3E}">
        <p14:creationId xmlns:p14="http://schemas.microsoft.com/office/powerpoint/2010/main" val="3132061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00E78E8-F58D-BF22-8573-C848D7F7CA56}"/>
              </a:ext>
            </a:extLst>
          </p:cNvPr>
          <p:cNvPicPr>
            <a:picLocks noChangeAspect="1"/>
          </p:cNvPicPr>
          <p:nvPr/>
        </p:nvPicPr>
        <p:blipFill>
          <a:blip r:embed="rId3"/>
          <a:srcRect t="10224"/>
          <a:stretch/>
        </p:blipFill>
        <p:spPr>
          <a:xfrm>
            <a:off x="1" y="10"/>
            <a:ext cx="9669642" cy="685799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8298F1E-7AD7-6948-0B3E-C2C2561247FB}"/>
              </a:ext>
            </a:extLst>
          </p:cNvPr>
          <p:cNvSpPr>
            <a:spLocks noGrp="1"/>
          </p:cNvSpPr>
          <p:nvPr>
            <p:ph type="title"/>
          </p:nvPr>
        </p:nvSpPr>
        <p:spPr>
          <a:xfrm>
            <a:off x="4998720" y="691950"/>
            <a:ext cx="6656832" cy="1012571"/>
          </a:xfrm>
        </p:spPr>
        <p:txBody>
          <a:bodyPr>
            <a:normAutofit/>
          </a:bodyPr>
          <a:lstStyle/>
          <a:p>
            <a:pPr algn="r"/>
            <a:r>
              <a:rPr lang="en-SG" sz="4000" b="1" dirty="0"/>
              <a:t>What’s Expected</a:t>
            </a:r>
          </a:p>
        </p:txBody>
      </p:sp>
      <p:sp>
        <p:nvSpPr>
          <p:cNvPr id="3" name="Content Placeholder 2">
            <a:extLst>
              <a:ext uri="{FF2B5EF4-FFF2-40B4-BE49-F238E27FC236}">
                <a16:creationId xmlns:a16="http://schemas.microsoft.com/office/drawing/2014/main" id="{99D3361A-03F7-76F8-DAE1-BE745AA9F805}"/>
              </a:ext>
            </a:extLst>
          </p:cNvPr>
          <p:cNvSpPr>
            <a:spLocks noGrp="1"/>
          </p:cNvSpPr>
          <p:nvPr>
            <p:ph idx="1"/>
          </p:nvPr>
        </p:nvSpPr>
        <p:spPr>
          <a:xfrm>
            <a:off x="4998720" y="1838316"/>
            <a:ext cx="6656832" cy="4379604"/>
          </a:xfrm>
          <a:solidFill>
            <a:schemeClr val="bg1">
              <a:alpha val="83000"/>
            </a:schemeClr>
          </a:solidFill>
        </p:spPr>
        <p:txBody>
          <a:bodyPr>
            <a:noAutofit/>
          </a:bodyPr>
          <a:lstStyle/>
          <a:p>
            <a:pPr marL="457200" indent="-457200">
              <a:buFont typeface="+mj-lt"/>
              <a:buAutoNum type="arabicPeriod"/>
            </a:pPr>
            <a:r>
              <a:rPr lang="en-SG" sz="2400" b="1" dirty="0"/>
              <a:t>Board is Fully Voluntary and Not Paid</a:t>
            </a:r>
          </a:p>
          <a:p>
            <a:pPr marL="457200" indent="-457200">
              <a:buFont typeface="+mj-lt"/>
              <a:buAutoNum type="arabicPeriod"/>
            </a:pPr>
            <a:r>
              <a:rPr lang="en-SG" sz="2400" b="1" dirty="0"/>
              <a:t>Role &amp; Responsibilities: </a:t>
            </a:r>
            <a:r>
              <a:rPr lang="en-SG" sz="2400" dirty="0"/>
              <a:t>Refer to </a:t>
            </a:r>
            <a:r>
              <a:rPr lang="en-SG" sz="2400" dirty="0" err="1"/>
              <a:t>ByLaws</a:t>
            </a:r>
            <a:endParaRPr lang="en-SG" sz="2400" dirty="0"/>
          </a:p>
          <a:p>
            <a:pPr marL="457200" indent="-457200">
              <a:buFont typeface="+mj-lt"/>
              <a:buAutoNum type="arabicPeriod"/>
            </a:pPr>
            <a:r>
              <a:rPr lang="en-SG" sz="2400" b="1" dirty="0"/>
              <a:t>Term Served: </a:t>
            </a:r>
            <a:r>
              <a:rPr lang="en-SG" sz="2400" dirty="0"/>
              <a:t>1 Year (1</a:t>
            </a:r>
            <a:r>
              <a:rPr lang="en-SG" sz="2400" baseline="30000" dirty="0"/>
              <a:t>st</a:t>
            </a:r>
            <a:r>
              <a:rPr lang="en-SG" sz="2400" dirty="0"/>
              <a:t> Nov 2024 to 31</a:t>
            </a:r>
            <a:r>
              <a:rPr lang="en-SG" sz="2400" baseline="30000" dirty="0"/>
              <a:t>st</a:t>
            </a:r>
            <a:r>
              <a:rPr lang="en-SG" sz="2400" dirty="0"/>
              <a:t> October 2025)</a:t>
            </a:r>
          </a:p>
          <a:p>
            <a:pPr marL="457200" indent="-457200">
              <a:buFont typeface="+mj-lt"/>
              <a:buAutoNum type="arabicPeriod"/>
            </a:pPr>
            <a:r>
              <a:rPr lang="en-SG" sz="2400" b="1" dirty="0"/>
              <a:t>Secretary and Member at Large Term Served: </a:t>
            </a:r>
            <a:r>
              <a:rPr lang="en-SG" sz="2400" dirty="0"/>
              <a:t>2 years (1</a:t>
            </a:r>
            <a:r>
              <a:rPr lang="en-SG" sz="2400" baseline="30000" dirty="0"/>
              <a:t>st</a:t>
            </a:r>
            <a:r>
              <a:rPr lang="en-SG" sz="2400" dirty="0"/>
              <a:t> Nov 2024 to 31</a:t>
            </a:r>
            <a:r>
              <a:rPr lang="en-SG" sz="2400" baseline="30000" dirty="0"/>
              <a:t>st</a:t>
            </a:r>
            <a:r>
              <a:rPr lang="en-SG" sz="2400" dirty="0"/>
              <a:t> October 2026)</a:t>
            </a:r>
          </a:p>
          <a:p>
            <a:pPr marL="457200" indent="-457200">
              <a:buFont typeface="+mj-lt"/>
              <a:buAutoNum type="arabicPeriod"/>
            </a:pPr>
            <a:r>
              <a:rPr lang="en-SG" sz="2400" b="1" dirty="0"/>
              <a:t>Board Meetings Required: </a:t>
            </a:r>
            <a:r>
              <a:rPr lang="en-SG" sz="2400" dirty="0"/>
              <a:t>At least 4x a Year. </a:t>
            </a:r>
            <a:r>
              <a:rPr lang="en-GB" sz="2400" dirty="0"/>
              <a:t>Board Members are expected to attend.</a:t>
            </a:r>
            <a:endParaRPr lang="en-SG" sz="2400" dirty="0"/>
          </a:p>
          <a:p>
            <a:pPr marL="444500" indent="-444500"/>
            <a:endParaRPr lang="en-SG" sz="2400" dirty="0"/>
          </a:p>
          <a:p>
            <a:endParaRPr lang="en-SG" sz="2400" dirty="0"/>
          </a:p>
        </p:txBody>
      </p:sp>
    </p:spTree>
    <p:extLst>
      <p:ext uri="{BB962C8B-B14F-4D97-AF65-F5344CB8AC3E}">
        <p14:creationId xmlns:p14="http://schemas.microsoft.com/office/powerpoint/2010/main" val="3747018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B76B-850B-ABB9-9EF8-779CA5391ABF}"/>
              </a:ext>
            </a:extLst>
          </p:cNvPr>
          <p:cNvSpPr>
            <a:spLocks noGrp="1"/>
          </p:cNvSpPr>
          <p:nvPr>
            <p:ph type="title"/>
          </p:nvPr>
        </p:nvSpPr>
        <p:spPr/>
        <p:txBody>
          <a:bodyPr/>
          <a:lstStyle/>
          <a:p>
            <a:r>
              <a:rPr lang="en-SG" dirty="0"/>
              <a:t>Eligibility Criteria</a:t>
            </a:r>
          </a:p>
        </p:txBody>
      </p:sp>
      <p:sp>
        <p:nvSpPr>
          <p:cNvPr id="3" name="Content Placeholder 2">
            <a:extLst>
              <a:ext uri="{FF2B5EF4-FFF2-40B4-BE49-F238E27FC236}">
                <a16:creationId xmlns:a16="http://schemas.microsoft.com/office/drawing/2014/main" id="{00CC2C10-5780-69A3-75EC-40475975369C}"/>
              </a:ext>
            </a:extLst>
          </p:cNvPr>
          <p:cNvSpPr>
            <a:spLocks noGrp="1"/>
          </p:cNvSpPr>
          <p:nvPr>
            <p:ph idx="1"/>
          </p:nvPr>
        </p:nvSpPr>
        <p:spPr>
          <a:xfrm>
            <a:off x="838200" y="1825625"/>
            <a:ext cx="10515600" cy="4360022"/>
          </a:xfrm>
        </p:spPr>
        <p:txBody>
          <a:bodyPr>
            <a:normAutofit/>
          </a:bodyPr>
          <a:lstStyle/>
          <a:p>
            <a:pPr marL="360363" indent="-360363">
              <a:lnSpc>
                <a:spcPct val="150000"/>
              </a:lnSpc>
              <a:buFont typeface="Wingdings" panose="05000000000000000000" pitchFamily="2" charset="2"/>
              <a:buChar char="q"/>
            </a:pPr>
            <a:r>
              <a:rPr lang="en-SG" sz="2400" dirty="0"/>
              <a:t>  All members in good standing will be eligible to run for the board </a:t>
            </a:r>
          </a:p>
          <a:p>
            <a:pPr marL="360363" indent="-360363">
              <a:lnSpc>
                <a:spcPct val="150000"/>
              </a:lnSpc>
              <a:buFont typeface="Wingdings" panose="05000000000000000000" pitchFamily="2" charset="2"/>
              <a:buChar char="q"/>
            </a:pPr>
            <a:r>
              <a:rPr lang="en-SG" sz="2400" dirty="0"/>
              <a:t> Those elected must sign a conflict-of-interest disclosure annually</a:t>
            </a:r>
          </a:p>
        </p:txBody>
      </p:sp>
    </p:spTree>
    <p:extLst>
      <p:ext uri="{BB962C8B-B14F-4D97-AF65-F5344CB8AC3E}">
        <p14:creationId xmlns:p14="http://schemas.microsoft.com/office/powerpoint/2010/main" val="3650431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B76B-850B-ABB9-9EF8-779CA5391ABF}"/>
              </a:ext>
            </a:extLst>
          </p:cNvPr>
          <p:cNvSpPr>
            <a:spLocks noGrp="1"/>
          </p:cNvSpPr>
          <p:nvPr>
            <p:ph type="title"/>
          </p:nvPr>
        </p:nvSpPr>
        <p:spPr/>
        <p:txBody>
          <a:bodyPr/>
          <a:lstStyle/>
          <a:p>
            <a:r>
              <a:rPr lang="en-SG" dirty="0"/>
              <a:t>Nomination Conditions</a:t>
            </a:r>
          </a:p>
        </p:txBody>
      </p:sp>
      <p:sp>
        <p:nvSpPr>
          <p:cNvPr id="3" name="Content Placeholder 2">
            <a:extLst>
              <a:ext uri="{FF2B5EF4-FFF2-40B4-BE49-F238E27FC236}">
                <a16:creationId xmlns:a16="http://schemas.microsoft.com/office/drawing/2014/main" id="{00CC2C10-5780-69A3-75EC-40475975369C}"/>
              </a:ext>
            </a:extLst>
          </p:cNvPr>
          <p:cNvSpPr>
            <a:spLocks noGrp="1"/>
          </p:cNvSpPr>
          <p:nvPr>
            <p:ph idx="1"/>
          </p:nvPr>
        </p:nvSpPr>
        <p:spPr>
          <a:xfrm>
            <a:off x="838200" y="1690688"/>
            <a:ext cx="10712116" cy="4486275"/>
          </a:xfrm>
        </p:spPr>
        <p:txBody>
          <a:bodyPr>
            <a:normAutofit/>
          </a:bodyPr>
          <a:lstStyle/>
          <a:p>
            <a:pPr marL="444500" indent="-444500">
              <a:lnSpc>
                <a:spcPct val="150000"/>
              </a:lnSpc>
              <a:buFont typeface="Wingdings" panose="05000000000000000000" pitchFamily="2" charset="2"/>
              <a:buChar char="q"/>
            </a:pPr>
            <a:r>
              <a:rPr lang="en-SG" sz="2400" kern="0" dirty="0">
                <a:solidFill>
                  <a:srgbClr val="111111"/>
                </a:solidFill>
                <a:ea typeface="Times New Roman" panose="02020603050405020304" pitchFamily="18" charset="0"/>
                <a:cs typeface="Times New Roman" panose="02020603050405020304" pitchFamily="18" charset="0"/>
              </a:rPr>
              <a:t>Must be a WSE Member in good standing at the point of nomination and throughout the committed period to serve. </a:t>
            </a:r>
          </a:p>
          <a:p>
            <a:pPr marL="444500" indent="-444500">
              <a:lnSpc>
                <a:spcPct val="150000"/>
              </a:lnSpc>
              <a:buFont typeface="Wingdings" panose="05000000000000000000" pitchFamily="2" charset="2"/>
              <a:buChar char="q"/>
            </a:pPr>
            <a:r>
              <a:rPr lang="en-SG" sz="2400" kern="0" dirty="0">
                <a:cs typeface="Times New Roman" panose="02020603050405020304" pitchFamily="18" charset="0"/>
              </a:rPr>
              <a:t>Must make the commitment to serve for 1 or 2 years depending on elected role.</a:t>
            </a:r>
          </a:p>
          <a:p>
            <a:pPr marL="444500" indent="-444500">
              <a:lnSpc>
                <a:spcPct val="150000"/>
              </a:lnSpc>
              <a:buFont typeface="Wingdings" panose="05000000000000000000" pitchFamily="2" charset="2"/>
              <a:buChar char="q"/>
            </a:pPr>
            <a:r>
              <a:rPr lang="en-SG" sz="2400" kern="0" dirty="0">
                <a:cs typeface="Times New Roman" panose="02020603050405020304" pitchFamily="18" charset="0"/>
              </a:rPr>
              <a:t>According to the By Laws members can be nominated by self or be nominated by another member in a good standing.</a:t>
            </a:r>
          </a:p>
          <a:p>
            <a:endParaRPr lang="en-SG" sz="2400" kern="0" dirty="0">
              <a:solidFill>
                <a:srgbClr val="111111"/>
              </a:solidFill>
              <a:ea typeface="Times New Roman" panose="02020603050405020304" pitchFamily="18" charset="0"/>
              <a:cs typeface="Times New Roman" panose="02020603050405020304" pitchFamily="18" charset="0"/>
            </a:endParaRPr>
          </a:p>
          <a:p>
            <a:endParaRPr lang="en-SG" sz="2400" dirty="0"/>
          </a:p>
        </p:txBody>
      </p:sp>
    </p:spTree>
    <p:extLst>
      <p:ext uri="{BB962C8B-B14F-4D97-AF65-F5344CB8AC3E}">
        <p14:creationId xmlns:p14="http://schemas.microsoft.com/office/powerpoint/2010/main" val="2322697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B76B-850B-ABB9-9EF8-779CA5391ABF}"/>
              </a:ext>
            </a:extLst>
          </p:cNvPr>
          <p:cNvSpPr>
            <a:spLocks noGrp="1"/>
          </p:cNvSpPr>
          <p:nvPr>
            <p:ph type="title"/>
          </p:nvPr>
        </p:nvSpPr>
        <p:spPr/>
        <p:txBody>
          <a:bodyPr/>
          <a:lstStyle/>
          <a:p>
            <a:r>
              <a:rPr lang="en-SG" dirty="0"/>
              <a:t>Nomination Process</a:t>
            </a:r>
          </a:p>
        </p:txBody>
      </p:sp>
      <p:sp>
        <p:nvSpPr>
          <p:cNvPr id="3" name="Content Placeholder 2">
            <a:extLst>
              <a:ext uri="{FF2B5EF4-FFF2-40B4-BE49-F238E27FC236}">
                <a16:creationId xmlns:a16="http://schemas.microsoft.com/office/drawing/2014/main" id="{00CC2C10-5780-69A3-75EC-40475975369C}"/>
              </a:ext>
            </a:extLst>
          </p:cNvPr>
          <p:cNvSpPr>
            <a:spLocks noGrp="1"/>
          </p:cNvSpPr>
          <p:nvPr>
            <p:ph idx="1"/>
          </p:nvPr>
        </p:nvSpPr>
        <p:spPr>
          <a:xfrm>
            <a:off x="838200" y="1486151"/>
            <a:ext cx="10515600" cy="5006724"/>
          </a:xfrm>
        </p:spPr>
        <p:txBody>
          <a:bodyPr>
            <a:noAutofit/>
          </a:bodyPr>
          <a:lstStyle/>
          <a:p>
            <a:pPr marL="457200" indent="-457200">
              <a:lnSpc>
                <a:spcPct val="100000"/>
              </a:lnSpc>
              <a:buFont typeface="+mj-lt"/>
              <a:buAutoNum type="arabicPeriod"/>
            </a:pPr>
            <a:r>
              <a:rPr lang="en-SG" sz="2400" b="1" dirty="0"/>
              <a:t>Call for Nominations: </a:t>
            </a:r>
            <a:r>
              <a:rPr lang="en-SG" sz="2400" dirty="0"/>
              <a:t>Announce the nomination process to WSEs with clear instructions and datelines in The Exchange (our new platform).</a:t>
            </a:r>
          </a:p>
          <a:p>
            <a:pPr marL="457200" indent="-457200">
              <a:lnSpc>
                <a:spcPct val="100000"/>
              </a:lnSpc>
              <a:buFont typeface="+mj-lt"/>
              <a:buAutoNum type="arabicPeriod"/>
            </a:pPr>
            <a:r>
              <a:rPr lang="en-SG" sz="2400" b="1" dirty="0"/>
              <a:t>Nomination Submission Format: </a:t>
            </a:r>
            <a:r>
              <a:rPr lang="en-SG" sz="2400" dirty="0"/>
              <a:t>Online Form </a:t>
            </a:r>
          </a:p>
          <a:p>
            <a:pPr marL="457200" indent="-457200">
              <a:lnSpc>
                <a:spcPct val="100000"/>
              </a:lnSpc>
              <a:buFont typeface="+mj-lt"/>
              <a:buAutoNum type="arabicPeriod"/>
            </a:pPr>
            <a:r>
              <a:rPr lang="en-SG" sz="2400" b="1" dirty="0"/>
              <a:t>Nomination: </a:t>
            </a:r>
            <a:r>
              <a:rPr lang="en-SG" sz="2400" dirty="0"/>
              <a:t>Self Nomination / Nominated by Good Standing Member</a:t>
            </a:r>
          </a:p>
          <a:p>
            <a:pPr marL="457200" indent="-457200">
              <a:lnSpc>
                <a:spcPct val="100000"/>
              </a:lnSpc>
              <a:buFont typeface="+mj-lt"/>
              <a:buAutoNum type="arabicPeriod"/>
            </a:pPr>
            <a:r>
              <a:rPr lang="en-SG" sz="2400" b="1" dirty="0"/>
              <a:t>Nomination Form</a:t>
            </a:r>
            <a:r>
              <a:rPr lang="en-SG" sz="2400" dirty="0"/>
              <a:t>: Fill in an Online Form </a:t>
            </a:r>
          </a:p>
          <a:p>
            <a:pPr marL="457200" indent="-457200">
              <a:lnSpc>
                <a:spcPct val="100000"/>
              </a:lnSpc>
              <a:buFont typeface="+mj-lt"/>
              <a:buAutoNum type="arabicPeriod"/>
            </a:pPr>
            <a:r>
              <a:rPr lang="en-SG" sz="2400" b="1" dirty="0"/>
              <a:t>Timeline: </a:t>
            </a:r>
            <a:r>
              <a:rPr lang="en-SG" sz="2400" dirty="0"/>
              <a:t>Refer to Nomination Timeline </a:t>
            </a:r>
          </a:p>
          <a:p>
            <a:pPr marL="457200" indent="-457200">
              <a:lnSpc>
                <a:spcPct val="100000"/>
              </a:lnSpc>
              <a:buFont typeface="+mj-lt"/>
              <a:buAutoNum type="arabicPeriod"/>
            </a:pPr>
            <a:r>
              <a:rPr lang="en-SG" sz="2400" b="1" dirty="0"/>
              <a:t>Voting Method: </a:t>
            </a:r>
            <a:r>
              <a:rPr lang="en-SG" sz="2400" dirty="0"/>
              <a:t>Online Voting via Survey Tool</a:t>
            </a:r>
          </a:p>
          <a:p>
            <a:pPr marL="457200" indent="-457200">
              <a:lnSpc>
                <a:spcPct val="100000"/>
              </a:lnSpc>
              <a:buFont typeface="+mj-lt"/>
              <a:buAutoNum type="arabicPeriod"/>
            </a:pPr>
            <a:r>
              <a:rPr lang="en-SG" sz="2400" b="1" dirty="0"/>
              <a:t>Voting Results: </a:t>
            </a:r>
            <a:r>
              <a:rPr lang="en-SG" sz="2400" dirty="0"/>
              <a:t>Auto Calculated by Survey Tool</a:t>
            </a:r>
          </a:p>
          <a:p>
            <a:pPr marL="457200" indent="-457200">
              <a:lnSpc>
                <a:spcPct val="100000"/>
              </a:lnSpc>
              <a:buFont typeface="+mj-lt"/>
              <a:buAutoNum type="arabicPeriod"/>
            </a:pPr>
            <a:r>
              <a:rPr lang="en-SG" sz="2400" b="1" dirty="0"/>
              <a:t>Set Up: </a:t>
            </a:r>
            <a:r>
              <a:rPr lang="en-SG" sz="2400" dirty="0"/>
              <a:t>Secretary and Nomination Chair</a:t>
            </a:r>
          </a:p>
          <a:p>
            <a:pPr marL="457200" indent="-457200">
              <a:lnSpc>
                <a:spcPct val="100000"/>
              </a:lnSpc>
              <a:buFont typeface="+mj-lt"/>
              <a:buAutoNum type="arabicPeriod"/>
            </a:pPr>
            <a:r>
              <a:rPr lang="en-SG" sz="2400" b="1" dirty="0"/>
              <a:t>Communications:</a:t>
            </a:r>
            <a:r>
              <a:rPr lang="en-SG" sz="2400" dirty="0"/>
              <a:t> Secretary to send an email with embedded link for Survey submissions</a:t>
            </a:r>
          </a:p>
          <a:p>
            <a:pPr marL="457200" indent="-457200">
              <a:buFont typeface="+mj-lt"/>
              <a:buAutoNum type="arabicPeriod"/>
            </a:pPr>
            <a:endParaRPr lang="en-SG" sz="2400" dirty="0"/>
          </a:p>
          <a:p>
            <a:pPr marL="457200" indent="-457200">
              <a:buFont typeface="+mj-lt"/>
              <a:buAutoNum type="arabicPeriod"/>
            </a:pPr>
            <a:endParaRPr lang="en-SG" sz="2400" dirty="0"/>
          </a:p>
        </p:txBody>
      </p:sp>
    </p:spTree>
    <p:extLst>
      <p:ext uri="{BB962C8B-B14F-4D97-AF65-F5344CB8AC3E}">
        <p14:creationId xmlns:p14="http://schemas.microsoft.com/office/powerpoint/2010/main" val="2218614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49728-0E92-6757-83A6-D777CA4BC2E5}"/>
              </a:ext>
            </a:extLst>
          </p:cNvPr>
          <p:cNvSpPr>
            <a:spLocks noGrp="1"/>
          </p:cNvSpPr>
          <p:nvPr>
            <p:ph type="title"/>
          </p:nvPr>
        </p:nvSpPr>
        <p:spPr/>
        <p:txBody>
          <a:bodyPr/>
          <a:lstStyle/>
          <a:p>
            <a:r>
              <a:rPr lang="en-SG" dirty="0"/>
              <a:t>Nomination Form</a:t>
            </a:r>
          </a:p>
        </p:txBody>
      </p:sp>
      <p:sp>
        <p:nvSpPr>
          <p:cNvPr id="6" name="Content Placeholder 2">
            <a:extLst>
              <a:ext uri="{FF2B5EF4-FFF2-40B4-BE49-F238E27FC236}">
                <a16:creationId xmlns:a16="http://schemas.microsoft.com/office/drawing/2014/main" id="{A3B2CF86-E401-3D28-DB39-F689AAE901C4}"/>
              </a:ext>
            </a:extLst>
          </p:cNvPr>
          <p:cNvSpPr txBox="1">
            <a:spLocks/>
          </p:cNvSpPr>
          <p:nvPr/>
        </p:nvSpPr>
        <p:spPr>
          <a:xfrm>
            <a:off x="838200" y="1690688"/>
            <a:ext cx="10358535" cy="44470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t>Information needed about the nominee and the nominator:</a:t>
            </a:r>
          </a:p>
          <a:p>
            <a:pPr marL="914400" lvl="1" indent="-457200">
              <a:buFont typeface="+mj-lt"/>
              <a:buAutoNum type="arabicPeriod"/>
            </a:pPr>
            <a:r>
              <a:rPr lang="en-GB" b="1" dirty="0"/>
              <a:t>Name and Email</a:t>
            </a:r>
          </a:p>
          <a:p>
            <a:pPr marL="914400" lvl="1" indent="-457200">
              <a:buFont typeface="+mj-lt"/>
              <a:buAutoNum type="arabicPeriod"/>
            </a:pPr>
            <a:r>
              <a:rPr lang="en-SG" b="1" dirty="0"/>
              <a:t>Submit below information within 250 words (Bio).  </a:t>
            </a:r>
          </a:p>
          <a:p>
            <a:pPr marL="914400" lvl="1" indent="-457200">
              <a:buFont typeface="+mj-lt"/>
              <a:buAutoNum type="arabicPeriod"/>
            </a:pPr>
            <a:r>
              <a:rPr lang="en-SG" b="1" dirty="0"/>
              <a:t>Details to be Included: </a:t>
            </a:r>
          </a:p>
          <a:p>
            <a:pPr marL="1371600" lvl="2" indent="-457200">
              <a:buFont typeface="+mj-lt"/>
              <a:buAutoNum type="arabicPeriod"/>
            </a:pPr>
            <a:r>
              <a:rPr lang="en-SG" sz="2400" dirty="0"/>
              <a:t>What do members need to know about you? </a:t>
            </a:r>
          </a:p>
          <a:p>
            <a:pPr marL="1371600" lvl="2" indent="-457200">
              <a:buFont typeface="+mj-lt"/>
              <a:buAutoNum type="arabicPeriod"/>
            </a:pPr>
            <a:r>
              <a:rPr lang="en-SG" sz="2400" dirty="0"/>
              <a:t>Why do you want to do this role? </a:t>
            </a:r>
          </a:p>
          <a:p>
            <a:pPr marL="1371600" lvl="2" indent="-457200">
              <a:buFont typeface="+mj-lt"/>
              <a:buAutoNum type="arabicPeriod"/>
            </a:pPr>
            <a:r>
              <a:rPr lang="en-SG" sz="2400" dirty="0"/>
              <a:t>What can you bring to the board in that role?</a:t>
            </a:r>
          </a:p>
          <a:p>
            <a:pPr marL="1371600" lvl="2" indent="-457200">
              <a:buFont typeface="+mj-lt"/>
              <a:buAutoNum type="arabicPeriod"/>
            </a:pPr>
            <a:r>
              <a:rPr lang="en-SG" sz="2400" dirty="0"/>
              <a:t>**For the Events committee chair only: Where do you propose to hold (Region/State/City) the annual event in October of 2025?</a:t>
            </a:r>
          </a:p>
        </p:txBody>
      </p:sp>
    </p:spTree>
    <p:extLst>
      <p:ext uri="{BB962C8B-B14F-4D97-AF65-F5344CB8AC3E}">
        <p14:creationId xmlns:p14="http://schemas.microsoft.com/office/powerpoint/2010/main" val="1986912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B76B-850B-ABB9-9EF8-779CA5391ABF}"/>
              </a:ext>
            </a:extLst>
          </p:cNvPr>
          <p:cNvSpPr>
            <a:spLocks noGrp="1"/>
          </p:cNvSpPr>
          <p:nvPr>
            <p:ph type="title"/>
          </p:nvPr>
        </p:nvSpPr>
        <p:spPr/>
        <p:txBody>
          <a:bodyPr/>
          <a:lstStyle/>
          <a:p>
            <a:r>
              <a:rPr lang="en-SG" dirty="0"/>
              <a:t>Selection Process</a:t>
            </a:r>
          </a:p>
        </p:txBody>
      </p:sp>
      <p:sp>
        <p:nvSpPr>
          <p:cNvPr id="3" name="Content Placeholder 2">
            <a:extLst>
              <a:ext uri="{FF2B5EF4-FFF2-40B4-BE49-F238E27FC236}">
                <a16:creationId xmlns:a16="http://schemas.microsoft.com/office/drawing/2014/main" id="{00CC2C10-5780-69A3-75EC-40475975369C}"/>
              </a:ext>
            </a:extLst>
          </p:cNvPr>
          <p:cNvSpPr>
            <a:spLocks noGrp="1"/>
          </p:cNvSpPr>
          <p:nvPr>
            <p:ph idx="1"/>
          </p:nvPr>
        </p:nvSpPr>
        <p:spPr>
          <a:xfrm>
            <a:off x="838200" y="1541929"/>
            <a:ext cx="10515600" cy="4566263"/>
          </a:xfrm>
        </p:spPr>
        <p:txBody>
          <a:bodyPr>
            <a:noAutofit/>
          </a:bodyPr>
          <a:lstStyle/>
          <a:p>
            <a:pPr marL="457200" indent="-457200">
              <a:lnSpc>
                <a:spcPct val="100000"/>
              </a:lnSpc>
              <a:buFont typeface="+mj-lt"/>
              <a:buAutoNum type="arabicPeriod"/>
            </a:pPr>
            <a:r>
              <a:rPr lang="en-GB" sz="2300" b="1" dirty="0"/>
              <a:t>Review Committee: </a:t>
            </a:r>
            <a:r>
              <a:rPr lang="en-GB" sz="2300" dirty="0"/>
              <a:t>Ensure we have a nominee for each role, ensure the submission form is complete and the nominee is a member in good standing.</a:t>
            </a:r>
            <a:endParaRPr lang="en-GB" sz="2300" dirty="0">
              <a:highlight>
                <a:srgbClr val="FFFF00"/>
              </a:highlight>
            </a:endParaRPr>
          </a:p>
          <a:p>
            <a:pPr marL="457200" indent="-457200">
              <a:lnSpc>
                <a:spcPct val="100000"/>
              </a:lnSpc>
              <a:buFont typeface="+mj-lt"/>
              <a:buAutoNum type="arabicPeriod"/>
            </a:pPr>
            <a:r>
              <a:rPr lang="en-GB" sz="2300" b="1" dirty="0"/>
              <a:t>Voting/Selection Method:  </a:t>
            </a:r>
            <a:r>
              <a:rPr lang="en-GB" sz="2300" dirty="0"/>
              <a:t>Final community vote by WSE good standing active members who vote within the required time period, which will take place late August/early October annually, unless otherwise determined by the board. </a:t>
            </a:r>
          </a:p>
          <a:p>
            <a:pPr marL="457200" indent="-457200">
              <a:lnSpc>
                <a:spcPct val="100000"/>
              </a:lnSpc>
              <a:buFont typeface="+mj-lt"/>
              <a:buAutoNum type="arabicPeriod"/>
            </a:pPr>
            <a:r>
              <a:rPr lang="en-GB" sz="2300" b="1" dirty="0"/>
              <a:t>Selection of final board will require a quorum of 50% members voting. Each candidate will be selected based on the majority of the voting. The candidate with the most votes for each position will be elected.</a:t>
            </a:r>
          </a:p>
          <a:p>
            <a:pPr marL="457200" indent="-457200">
              <a:lnSpc>
                <a:spcPct val="100000"/>
              </a:lnSpc>
              <a:buFont typeface="+mj-lt"/>
              <a:buAutoNum type="arabicPeriod"/>
            </a:pPr>
            <a:r>
              <a:rPr lang="en-GB" sz="2300" dirty="0"/>
              <a:t>In case of a tie, the Chair will draw names from a hat.</a:t>
            </a:r>
          </a:p>
          <a:p>
            <a:pPr marL="457200" indent="-457200">
              <a:lnSpc>
                <a:spcPct val="100000"/>
              </a:lnSpc>
              <a:buFont typeface="+mj-lt"/>
              <a:buAutoNum type="arabicPeriod"/>
            </a:pPr>
            <a:r>
              <a:rPr lang="en-GB" sz="2300" dirty="0"/>
              <a:t>Elected board will be announced at the annual meeting,  posted at The Exchange and emailed to all members.</a:t>
            </a:r>
            <a:endParaRPr lang="en-GB" sz="2300" dirty="0">
              <a:highlight>
                <a:srgbClr val="00FFFF"/>
              </a:highlight>
            </a:endParaRPr>
          </a:p>
        </p:txBody>
      </p:sp>
    </p:spTree>
    <p:extLst>
      <p:ext uri="{BB962C8B-B14F-4D97-AF65-F5344CB8AC3E}">
        <p14:creationId xmlns:p14="http://schemas.microsoft.com/office/powerpoint/2010/main" val="510834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B76B-850B-ABB9-9EF8-779CA5391ABF}"/>
              </a:ext>
            </a:extLst>
          </p:cNvPr>
          <p:cNvSpPr>
            <a:spLocks noGrp="1"/>
          </p:cNvSpPr>
          <p:nvPr>
            <p:ph type="title"/>
          </p:nvPr>
        </p:nvSpPr>
        <p:spPr/>
        <p:txBody>
          <a:bodyPr>
            <a:normAutofit/>
          </a:bodyPr>
          <a:lstStyle/>
          <a:p>
            <a:r>
              <a:rPr lang="en-SG" dirty="0"/>
              <a:t>Communication Process</a:t>
            </a:r>
          </a:p>
        </p:txBody>
      </p:sp>
      <p:graphicFrame>
        <p:nvGraphicFramePr>
          <p:cNvPr id="7" name="Content Placeholder 6">
            <a:extLst>
              <a:ext uri="{FF2B5EF4-FFF2-40B4-BE49-F238E27FC236}">
                <a16:creationId xmlns:a16="http://schemas.microsoft.com/office/drawing/2014/main" id="{4E846818-C05D-0FEC-C14F-81C3E6A01F17}"/>
              </a:ext>
            </a:extLst>
          </p:cNvPr>
          <p:cNvGraphicFramePr>
            <a:graphicFrameLocks noGrp="1"/>
          </p:cNvGraphicFramePr>
          <p:nvPr>
            <p:ph idx="1"/>
            <p:extLst>
              <p:ext uri="{D42A27DB-BD31-4B8C-83A1-F6EECF244321}">
                <p14:modId xmlns:p14="http://schemas.microsoft.com/office/powerpoint/2010/main" val="3881897660"/>
              </p:ext>
            </p:extLst>
          </p:nvPr>
        </p:nvGraphicFramePr>
        <p:xfrm>
          <a:off x="960651" y="1838877"/>
          <a:ext cx="9841758" cy="2056757"/>
        </p:xfrm>
        <a:graphic>
          <a:graphicData uri="http://schemas.openxmlformats.org/drawingml/2006/table">
            <a:tbl>
              <a:tblPr firstRow="1" bandRow="1">
                <a:tableStyleId>{7E9639D4-E3E2-4D34-9284-5A2195B3D0D7}</a:tableStyleId>
              </a:tblPr>
              <a:tblGrid>
                <a:gridCol w="5830293">
                  <a:extLst>
                    <a:ext uri="{9D8B030D-6E8A-4147-A177-3AD203B41FA5}">
                      <a16:colId xmlns:a16="http://schemas.microsoft.com/office/drawing/2014/main" val="1175139221"/>
                    </a:ext>
                  </a:extLst>
                </a:gridCol>
                <a:gridCol w="4011465">
                  <a:extLst>
                    <a:ext uri="{9D8B030D-6E8A-4147-A177-3AD203B41FA5}">
                      <a16:colId xmlns:a16="http://schemas.microsoft.com/office/drawing/2014/main" val="2119877691"/>
                    </a:ext>
                  </a:extLst>
                </a:gridCol>
              </a:tblGrid>
              <a:tr h="385785">
                <a:tc>
                  <a:txBody>
                    <a:bodyPr/>
                    <a:lstStyle/>
                    <a:p>
                      <a:r>
                        <a:rPr lang="en-SG" sz="2000" dirty="0"/>
                        <a:t>Key Steps </a:t>
                      </a:r>
                    </a:p>
                  </a:txBody>
                  <a:tcPr marL="92629" marR="92629"/>
                </a:tc>
                <a:tc>
                  <a:txBody>
                    <a:bodyPr/>
                    <a:lstStyle/>
                    <a:p>
                      <a:r>
                        <a:rPr lang="en-SG" sz="2000" dirty="0"/>
                        <a:t>People In Charge</a:t>
                      </a:r>
                    </a:p>
                  </a:txBody>
                  <a:tcPr marL="92629" marR="92629"/>
                </a:tc>
                <a:extLst>
                  <a:ext uri="{0D108BD9-81ED-4DB2-BD59-A6C34878D82A}">
                    <a16:rowId xmlns:a16="http://schemas.microsoft.com/office/drawing/2014/main" val="3661187332"/>
                  </a:ext>
                </a:extLst>
              </a:tr>
              <a:tr h="385785">
                <a:tc>
                  <a:txBody>
                    <a:bodyPr/>
                    <a:lstStyle/>
                    <a:p>
                      <a:r>
                        <a:rPr lang="en-SG" sz="2000" dirty="0"/>
                        <a:t>Nomination Announcement</a:t>
                      </a:r>
                    </a:p>
                  </a:txBody>
                  <a:tcPr marL="92629" marR="92629"/>
                </a:tc>
                <a:tc>
                  <a:txBody>
                    <a:bodyPr/>
                    <a:lstStyle/>
                    <a:p>
                      <a:r>
                        <a:rPr lang="en-SG" sz="2000" dirty="0"/>
                        <a:t>Secretary</a:t>
                      </a:r>
                    </a:p>
                  </a:txBody>
                  <a:tcPr marL="92629" marR="92629"/>
                </a:tc>
                <a:extLst>
                  <a:ext uri="{0D108BD9-81ED-4DB2-BD59-A6C34878D82A}">
                    <a16:rowId xmlns:a16="http://schemas.microsoft.com/office/drawing/2014/main" val="2958364920"/>
                  </a:ext>
                </a:extLst>
              </a:tr>
              <a:tr h="385785">
                <a:tc>
                  <a:txBody>
                    <a:bodyPr/>
                    <a:lstStyle/>
                    <a:p>
                      <a:r>
                        <a:rPr lang="en-SG" sz="2000" dirty="0"/>
                        <a:t>Announcement of Candidates</a:t>
                      </a:r>
                    </a:p>
                  </a:txBody>
                  <a:tcPr marL="92629" marR="92629"/>
                </a:tc>
                <a:tc>
                  <a:txBody>
                    <a:bodyPr/>
                    <a:lstStyle/>
                    <a:p>
                      <a:r>
                        <a:rPr lang="en-SG" sz="2000" dirty="0"/>
                        <a:t>Secretary</a:t>
                      </a:r>
                    </a:p>
                  </a:txBody>
                  <a:tcPr marL="92629" marR="92629"/>
                </a:tc>
                <a:extLst>
                  <a:ext uri="{0D108BD9-81ED-4DB2-BD59-A6C34878D82A}">
                    <a16:rowId xmlns:a16="http://schemas.microsoft.com/office/drawing/2014/main" val="57820327"/>
                  </a:ext>
                </a:extLst>
              </a:tr>
              <a:tr h="471797">
                <a:tc>
                  <a:txBody>
                    <a:bodyPr/>
                    <a:lstStyle/>
                    <a:p>
                      <a:r>
                        <a:rPr lang="en-SG" sz="2000" dirty="0"/>
                        <a:t>Online Voting Results Announcement</a:t>
                      </a:r>
                    </a:p>
                  </a:txBody>
                  <a:tcPr marL="92629" marR="92629"/>
                </a:tc>
                <a:tc>
                  <a:txBody>
                    <a:bodyPr/>
                    <a:lstStyle/>
                    <a:p>
                      <a:r>
                        <a:rPr lang="en-SG" sz="2000" dirty="0"/>
                        <a:t>Outgoing chairperson</a:t>
                      </a:r>
                    </a:p>
                  </a:txBody>
                  <a:tcPr marL="92629" marR="92629"/>
                </a:tc>
                <a:extLst>
                  <a:ext uri="{0D108BD9-81ED-4DB2-BD59-A6C34878D82A}">
                    <a16:rowId xmlns:a16="http://schemas.microsoft.com/office/drawing/2014/main" val="3288473944"/>
                  </a:ext>
                </a:extLst>
              </a:tr>
              <a:tr h="385785">
                <a:tc>
                  <a:txBody>
                    <a:bodyPr/>
                    <a:lstStyle/>
                    <a:p>
                      <a:r>
                        <a:rPr lang="en-SG" sz="2000" dirty="0"/>
                        <a:t>Briefing of Incoming New Board</a:t>
                      </a:r>
                    </a:p>
                  </a:txBody>
                  <a:tcPr marL="92629" marR="9262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2000" dirty="0"/>
                        <a:t>Outgoing board</a:t>
                      </a:r>
                    </a:p>
                  </a:txBody>
                  <a:tcPr marL="92629" marR="92629"/>
                </a:tc>
                <a:extLst>
                  <a:ext uri="{0D108BD9-81ED-4DB2-BD59-A6C34878D82A}">
                    <a16:rowId xmlns:a16="http://schemas.microsoft.com/office/drawing/2014/main" val="3522150373"/>
                  </a:ext>
                </a:extLst>
              </a:tr>
            </a:tbl>
          </a:graphicData>
        </a:graphic>
      </p:graphicFrame>
    </p:spTree>
    <p:extLst>
      <p:ext uri="{BB962C8B-B14F-4D97-AF65-F5344CB8AC3E}">
        <p14:creationId xmlns:p14="http://schemas.microsoft.com/office/powerpoint/2010/main" val="4245447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B76B-850B-ABB9-9EF8-779CA5391ABF}"/>
              </a:ext>
            </a:extLst>
          </p:cNvPr>
          <p:cNvSpPr>
            <a:spLocks noGrp="1"/>
          </p:cNvSpPr>
          <p:nvPr>
            <p:ph type="title"/>
          </p:nvPr>
        </p:nvSpPr>
        <p:spPr>
          <a:xfrm>
            <a:off x="838200" y="365125"/>
            <a:ext cx="10690412" cy="1325563"/>
          </a:xfrm>
        </p:spPr>
        <p:txBody>
          <a:bodyPr/>
          <a:lstStyle/>
          <a:p>
            <a:r>
              <a:rPr lang="en-SG" dirty="0"/>
              <a:t>2024 Timeline </a:t>
            </a:r>
          </a:p>
        </p:txBody>
      </p:sp>
      <p:graphicFrame>
        <p:nvGraphicFramePr>
          <p:cNvPr id="6" name="Diagram 5">
            <a:extLst>
              <a:ext uri="{FF2B5EF4-FFF2-40B4-BE49-F238E27FC236}">
                <a16:creationId xmlns:a16="http://schemas.microsoft.com/office/drawing/2014/main" id="{42040B7A-26CF-E2BA-47B5-4E1FBD847836}"/>
              </a:ext>
            </a:extLst>
          </p:cNvPr>
          <p:cNvGraphicFramePr/>
          <p:nvPr>
            <p:extLst>
              <p:ext uri="{D42A27DB-BD31-4B8C-83A1-F6EECF244321}">
                <p14:modId xmlns:p14="http://schemas.microsoft.com/office/powerpoint/2010/main" val="649048614"/>
              </p:ext>
            </p:extLst>
          </p:nvPr>
        </p:nvGraphicFramePr>
        <p:xfrm>
          <a:off x="305696" y="1458930"/>
          <a:ext cx="11048104" cy="50297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672215D-5648-F0CD-F65A-B71CCF99E88F}"/>
              </a:ext>
            </a:extLst>
          </p:cNvPr>
          <p:cNvSpPr txBox="1"/>
          <p:nvPr/>
        </p:nvSpPr>
        <p:spPr>
          <a:xfrm>
            <a:off x="989524" y="6488668"/>
            <a:ext cx="4840224" cy="369332"/>
          </a:xfrm>
          <a:prstGeom prst="rect">
            <a:avLst/>
          </a:prstGeom>
          <a:noFill/>
        </p:spPr>
        <p:txBody>
          <a:bodyPr wrap="square" rtlCol="0">
            <a:spAutoFit/>
          </a:bodyPr>
          <a:lstStyle/>
          <a:p>
            <a:r>
              <a:rPr lang="en-SG" i="1" dirty="0"/>
              <a:t>*Note: Datelines are in Eastern Standard Time</a:t>
            </a:r>
          </a:p>
        </p:txBody>
      </p:sp>
    </p:spTree>
    <p:extLst>
      <p:ext uri="{BB962C8B-B14F-4D97-AF65-F5344CB8AC3E}">
        <p14:creationId xmlns:p14="http://schemas.microsoft.com/office/powerpoint/2010/main" val="2603760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B76B-850B-ABB9-9EF8-779CA5391ABF}"/>
              </a:ext>
            </a:extLst>
          </p:cNvPr>
          <p:cNvSpPr>
            <a:spLocks noGrp="1"/>
          </p:cNvSpPr>
          <p:nvPr>
            <p:ph type="title"/>
          </p:nvPr>
        </p:nvSpPr>
        <p:spPr/>
        <p:txBody>
          <a:bodyPr>
            <a:normAutofit/>
          </a:bodyPr>
          <a:lstStyle/>
          <a:p>
            <a:r>
              <a:rPr lang="en-SG" dirty="0"/>
              <a:t>FAQs</a:t>
            </a:r>
          </a:p>
        </p:txBody>
      </p:sp>
      <p:sp>
        <p:nvSpPr>
          <p:cNvPr id="4" name="Content Placeholder 3">
            <a:extLst>
              <a:ext uri="{FF2B5EF4-FFF2-40B4-BE49-F238E27FC236}">
                <a16:creationId xmlns:a16="http://schemas.microsoft.com/office/drawing/2014/main" id="{C742A198-4AF8-60B4-1678-722952B2D23A}"/>
              </a:ext>
            </a:extLst>
          </p:cNvPr>
          <p:cNvSpPr>
            <a:spLocks noGrp="1"/>
          </p:cNvSpPr>
          <p:nvPr>
            <p:ph idx="1"/>
          </p:nvPr>
        </p:nvSpPr>
        <p:spPr>
          <a:xfrm>
            <a:off x="838200" y="1690688"/>
            <a:ext cx="10515600" cy="4527232"/>
          </a:xfrm>
        </p:spPr>
        <p:txBody>
          <a:bodyPr>
            <a:normAutofit fontScale="92500" lnSpcReduction="10000"/>
          </a:bodyPr>
          <a:lstStyle/>
          <a:p>
            <a:pPr marL="457200" indent="-457200">
              <a:lnSpc>
                <a:spcPct val="110000"/>
              </a:lnSpc>
              <a:buFont typeface="+mj-lt"/>
              <a:buAutoNum type="arabicPeriod"/>
            </a:pPr>
            <a:r>
              <a:rPr lang="en-SG" sz="2400" b="1" dirty="0"/>
              <a:t>Nomination / Appointment / Termination / Resignation / Handover </a:t>
            </a:r>
            <a:r>
              <a:rPr lang="en-SG" sz="2400" dirty="0"/>
              <a:t>– Refer to Bylaws</a:t>
            </a:r>
          </a:p>
          <a:p>
            <a:pPr marL="457200" indent="-457200">
              <a:lnSpc>
                <a:spcPct val="110000"/>
              </a:lnSpc>
              <a:buFont typeface="+mj-lt"/>
              <a:buAutoNum type="arabicPeriod"/>
            </a:pPr>
            <a:r>
              <a:rPr lang="en-SG" sz="2400" b="1" dirty="0"/>
              <a:t>Governance Structure </a:t>
            </a:r>
            <a:r>
              <a:rPr lang="en-SG" sz="2400" dirty="0"/>
              <a:t>- The organization is board driven. Members have two responsibilities: to elect the board and to approve the annual budget.</a:t>
            </a:r>
          </a:p>
          <a:p>
            <a:pPr marL="457200" indent="-457200">
              <a:lnSpc>
                <a:spcPct val="110000"/>
              </a:lnSpc>
              <a:buFont typeface="+mj-lt"/>
              <a:buAutoNum type="arabicPeriod"/>
            </a:pPr>
            <a:r>
              <a:rPr lang="en-SG" sz="2400" b="1" dirty="0"/>
              <a:t>Who runs the re-election in 2025? </a:t>
            </a:r>
            <a:r>
              <a:rPr lang="en-SG" sz="2400" dirty="0"/>
              <a:t>The new board is responsible for the re-election with the nomination process in place</a:t>
            </a:r>
          </a:p>
          <a:p>
            <a:pPr marL="457200" indent="-457200">
              <a:lnSpc>
                <a:spcPct val="110000"/>
              </a:lnSpc>
              <a:buFont typeface="+mj-lt"/>
              <a:buAutoNum type="arabicPeriod"/>
            </a:pPr>
            <a:r>
              <a:rPr lang="en-SG" sz="2400" b="1" dirty="0"/>
              <a:t>What if the elected chair is not able to fulfil their roles? </a:t>
            </a:r>
            <a:r>
              <a:rPr lang="en-SG" sz="2400" dirty="0"/>
              <a:t>The Chair will appoint the Vice Chair </a:t>
            </a:r>
          </a:p>
          <a:p>
            <a:pPr marL="457200" indent="-457200">
              <a:lnSpc>
                <a:spcPct val="110000"/>
              </a:lnSpc>
              <a:buFont typeface="+mj-lt"/>
              <a:buAutoNum type="arabicPeriod"/>
            </a:pPr>
            <a:r>
              <a:rPr lang="en-SG" sz="2400" b="1" dirty="0"/>
              <a:t>How do we evaluate the success of the elected board? </a:t>
            </a:r>
            <a:r>
              <a:rPr lang="en-SG" sz="2400" dirty="0"/>
              <a:t>By means of the election process for the following year. One of the Board Members at Large will run the election process.</a:t>
            </a:r>
          </a:p>
          <a:p>
            <a:pPr>
              <a:lnSpc>
                <a:spcPct val="110000"/>
              </a:lnSpc>
            </a:pPr>
            <a:endParaRPr lang="en-SG" sz="2400" dirty="0">
              <a:solidFill>
                <a:srgbClr val="FF0000"/>
              </a:solidFill>
            </a:endParaRPr>
          </a:p>
          <a:p>
            <a:pPr>
              <a:lnSpc>
                <a:spcPct val="110000"/>
              </a:lnSpc>
            </a:pPr>
            <a:endParaRPr lang="en-SG" sz="2400" dirty="0"/>
          </a:p>
          <a:p>
            <a:pPr>
              <a:lnSpc>
                <a:spcPct val="110000"/>
              </a:lnSpc>
            </a:pPr>
            <a:endParaRPr lang="en-SG" sz="2400" dirty="0"/>
          </a:p>
        </p:txBody>
      </p:sp>
    </p:spTree>
    <p:extLst>
      <p:ext uri="{BB962C8B-B14F-4D97-AF65-F5344CB8AC3E}">
        <p14:creationId xmlns:p14="http://schemas.microsoft.com/office/powerpoint/2010/main" val="840275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6A860-52DB-C693-17D8-78E3DF610796}"/>
              </a:ext>
            </a:extLst>
          </p:cNvPr>
          <p:cNvSpPr>
            <a:spLocks noGrp="1"/>
          </p:cNvSpPr>
          <p:nvPr>
            <p:ph type="title"/>
          </p:nvPr>
        </p:nvSpPr>
        <p:spPr/>
        <p:txBody>
          <a:bodyPr/>
          <a:lstStyle/>
          <a:p>
            <a:r>
              <a:rPr lang="en-US" dirty="0"/>
              <a:t>Chair of the Board</a:t>
            </a:r>
          </a:p>
        </p:txBody>
      </p:sp>
      <p:sp>
        <p:nvSpPr>
          <p:cNvPr id="3" name="Content Placeholder 2">
            <a:extLst>
              <a:ext uri="{FF2B5EF4-FFF2-40B4-BE49-F238E27FC236}">
                <a16:creationId xmlns:a16="http://schemas.microsoft.com/office/drawing/2014/main" id="{B196DF32-F76A-B33E-9951-08BE0B2F25A1}"/>
              </a:ext>
            </a:extLst>
          </p:cNvPr>
          <p:cNvSpPr>
            <a:spLocks noGrp="1"/>
          </p:cNvSpPr>
          <p:nvPr>
            <p:ph idx="1"/>
          </p:nvPr>
        </p:nvSpPr>
        <p:spPr/>
        <p:txBody>
          <a:bodyPr/>
          <a:lstStyle/>
          <a:p>
            <a:pPr marL="0" indent="0">
              <a:buNone/>
            </a:pPr>
            <a:r>
              <a:rPr lang="en-US" dirty="0"/>
              <a:t>The Chair shall be the principal executive Officer of WSE and shall in general supervise and control all of the business and affairs of WSE. The Chair shall preside at all meetings of the Board and shall sign any deeds, mortgages, bonds, contracts, or other instruments on behalf of WSE, except in cases where the signing and execution thereof shall be expressly delegated by the Board or by these Bylaws or by statute to some other Officer or agent of WSE; and in general shall perform all duties incident to the office of Chair and such other duties as may be prescribed by the Board from time to time.</a:t>
            </a:r>
          </a:p>
        </p:txBody>
      </p:sp>
    </p:spTree>
    <p:extLst>
      <p:ext uri="{BB962C8B-B14F-4D97-AF65-F5344CB8AC3E}">
        <p14:creationId xmlns:p14="http://schemas.microsoft.com/office/powerpoint/2010/main" val="4033905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FE403-2ADF-A15C-F05A-5F1CF598A37D}"/>
              </a:ext>
            </a:extLst>
          </p:cNvPr>
          <p:cNvSpPr>
            <a:spLocks noGrp="1"/>
          </p:cNvSpPr>
          <p:nvPr>
            <p:ph type="title"/>
          </p:nvPr>
        </p:nvSpPr>
        <p:spPr/>
        <p:txBody>
          <a:bodyPr/>
          <a:lstStyle/>
          <a:p>
            <a:r>
              <a:rPr lang="en-US" dirty="0"/>
              <a:t>Vice Chair</a:t>
            </a:r>
          </a:p>
        </p:txBody>
      </p:sp>
      <p:sp>
        <p:nvSpPr>
          <p:cNvPr id="3" name="Content Placeholder 2">
            <a:extLst>
              <a:ext uri="{FF2B5EF4-FFF2-40B4-BE49-F238E27FC236}">
                <a16:creationId xmlns:a16="http://schemas.microsoft.com/office/drawing/2014/main" id="{405A38D2-7582-8127-EA2A-2A3C8E540784}"/>
              </a:ext>
            </a:extLst>
          </p:cNvPr>
          <p:cNvSpPr>
            <a:spLocks noGrp="1"/>
          </p:cNvSpPr>
          <p:nvPr>
            <p:ph idx="1"/>
          </p:nvPr>
        </p:nvSpPr>
        <p:spPr/>
        <p:txBody>
          <a:bodyPr/>
          <a:lstStyle/>
          <a:p>
            <a:pPr marL="0" indent="0">
              <a:buNone/>
            </a:pPr>
            <a:r>
              <a:rPr lang="en-US" dirty="0"/>
              <a:t>In the absence of the Chair, or in the event of the Chair’s inability to act, the Vice-Chair may perform the duties of the Chair, and when so acting, shall have all the powers of and be subject to all the restrictions upon the Chair. The Vice-Chair shall perform such other duties as from time to time may be assigned by the Chair or by the Board.</a:t>
            </a:r>
          </a:p>
        </p:txBody>
      </p:sp>
    </p:spTree>
    <p:extLst>
      <p:ext uri="{BB962C8B-B14F-4D97-AF65-F5344CB8AC3E}">
        <p14:creationId xmlns:p14="http://schemas.microsoft.com/office/powerpoint/2010/main" val="3202143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A574F-D503-BB4B-3F5F-34B7ACBD65A1}"/>
              </a:ext>
            </a:extLst>
          </p:cNvPr>
          <p:cNvSpPr>
            <a:spLocks noGrp="1"/>
          </p:cNvSpPr>
          <p:nvPr>
            <p:ph type="title"/>
          </p:nvPr>
        </p:nvSpPr>
        <p:spPr/>
        <p:txBody>
          <a:bodyPr/>
          <a:lstStyle/>
          <a:p>
            <a:r>
              <a:rPr lang="en-US" dirty="0"/>
              <a:t>Secretary</a:t>
            </a:r>
          </a:p>
        </p:txBody>
      </p:sp>
      <p:sp>
        <p:nvSpPr>
          <p:cNvPr id="3" name="Content Placeholder 2">
            <a:extLst>
              <a:ext uri="{FF2B5EF4-FFF2-40B4-BE49-F238E27FC236}">
                <a16:creationId xmlns:a16="http://schemas.microsoft.com/office/drawing/2014/main" id="{186A16B2-EE94-2E26-7322-5ED5A3268D9C}"/>
              </a:ext>
            </a:extLst>
          </p:cNvPr>
          <p:cNvSpPr>
            <a:spLocks noGrp="1"/>
          </p:cNvSpPr>
          <p:nvPr>
            <p:ph idx="1"/>
          </p:nvPr>
        </p:nvSpPr>
        <p:spPr/>
        <p:txBody>
          <a:bodyPr/>
          <a:lstStyle/>
          <a:p>
            <a:pPr marL="0" indent="0">
              <a:buNone/>
            </a:pPr>
            <a:r>
              <a:rPr lang="en-US" dirty="0"/>
              <a:t>The Secretary, or the Secretary’s designee, shall keep the minutes of the meetings of the Members and of the Board in electronic format; see that all notices are duly given in accordance with the provisions of these Bylaws or as required by law; be custodian of the corporate records and of WSE; and in general perform all duties incident to the office of the Secretary and such other duties as from time to time may be assigned by the Chair or by the Board.</a:t>
            </a:r>
          </a:p>
        </p:txBody>
      </p:sp>
    </p:spTree>
    <p:extLst>
      <p:ext uri="{BB962C8B-B14F-4D97-AF65-F5344CB8AC3E}">
        <p14:creationId xmlns:p14="http://schemas.microsoft.com/office/powerpoint/2010/main" val="892965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2832-3C5E-7A21-FFFF-AF3C5C805CEF}"/>
              </a:ext>
            </a:extLst>
          </p:cNvPr>
          <p:cNvSpPr>
            <a:spLocks noGrp="1"/>
          </p:cNvSpPr>
          <p:nvPr>
            <p:ph type="title"/>
          </p:nvPr>
        </p:nvSpPr>
        <p:spPr/>
        <p:txBody>
          <a:bodyPr/>
          <a:lstStyle/>
          <a:p>
            <a:r>
              <a:rPr lang="en-US" dirty="0"/>
              <a:t>Treasurer</a:t>
            </a:r>
          </a:p>
        </p:txBody>
      </p:sp>
      <p:sp>
        <p:nvSpPr>
          <p:cNvPr id="3" name="Content Placeholder 2">
            <a:extLst>
              <a:ext uri="{FF2B5EF4-FFF2-40B4-BE49-F238E27FC236}">
                <a16:creationId xmlns:a16="http://schemas.microsoft.com/office/drawing/2014/main" id="{3A7948B9-C7EF-E415-7240-63DC99AC0E02}"/>
              </a:ext>
            </a:extLst>
          </p:cNvPr>
          <p:cNvSpPr>
            <a:spLocks noGrp="1"/>
          </p:cNvSpPr>
          <p:nvPr>
            <p:ph idx="1"/>
          </p:nvPr>
        </p:nvSpPr>
        <p:spPr/>
        <p:txBody>
          <a:bodyPr/>
          <a:lstStyle/>
          <a:p>
            <a:pPr marL="0" indent="0">
              <a:buNone/>
            </a:pPr>
            <a:r>
              <a:rPr lang="en-US" dirty="0"/>
              <a:t>The Treasurer shall have charge and custody of and be responsible for all funds and securities of WSE; receive and give receipts for moneys due and payable to WSE from any source whatsoever, and deposit all such moneys in the name of WSE in such banks, trust companies, or other depositories as shall be selected by the Board; and in general perform all the duties incident to the office of Treasurer and such other duties as from time to time may be assigned by the Chair or by the Board.</a:t>
            </a:r>
          </a:p>
        </p:txBody>
      </p:sp>
    </p:spTree>
    <p:extLst>
      <p:ext uri="{BB962C8B-B14F-4D97-AF65-F5344CB8AC3E}">
        <p14:creationId xmlns:p14="http://schemas.microsoft.com/office/powerpoint/2010/main" val="3376336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C5C84-E108-6D33-82BA-4445096507EA}"/>
              </a:ext>
            </a:extLst>
          </p:cNvPr>
          <p:cNvSpPr>
            <a:spLocks noGrp="1"/>
          </p:cNvSpPr>
          <p:nvPr>
            <p:ph type="title"/>
          </p:nvPr>
        </p:nvSpPr>
        <p:spPr/>
        <p:txBody>
          <a:bodyPr/>
          <a:lstStyle/>
          <a:p>
            <a:r>
              <a:rPr lang="en-US" dirty="0"/>
              <a:t>Committee Chair</a:t>
            </a:r>
          </a:p>
        </p:txBody>
      </p:sp>
      <p:sp>
        <p:nvSpPr>
          <p:cNvPr id="3" name="Content Placeholder 2">
            <a:extLst>
              <a:ext uri="{FF2B5EF4-FFF2-40B4-BE49-F238E27FC236}">
                <a16:creationId xmlns:a16="http://schemas.microsoft.com/office/drawing/2014/main" id="{0B68DF64-29C0-93A8-1F45-325205AF27C2}"/>
              </a:ext>
            </a:extLst>
          </p:cNvPr>
          <p:cNvSpPr>
            <a:spLocks noGrp="1"/>
          </p:cNvSpPr>
          <p:nvPr>
            <p:ph idx="1"/>
          </p:nvPr>
        </p:nvSpPr>
        <p:spPr/>
        <p:txBody>
          <a:bodyPr/>
          <a:lstStyle/>
          <a:p>
            <a:pPr marL="0" indent="0">
              <a:buNone/>
            </a:pPr>
            <a:r>
              <a:rPr lang="en-US" dirty="0"/>
              <a:t>The chair of each committee shall be elected once each year at the Annual Meeting of the Members as described in Article IV. Each committee chair shall hold office until a successor shall have been duly elected and shall have qualified. The Committee Chair shall call, conduct, and cause minutes to be prepared for each committee meeting.</a:t>
            </a:r>
          </a:p>
          <a:p>
            <a:pPr marL="0" indent="0">
              <a:buNone/>
            </a:pPr>
            <a:endParaRPr lang="en-US" dirty="0"/>
          </a:p>
          <a:p>
            <a:pPr marL="0" indent="0">
              <a:buNone/>
            </a:pPr>
            <a:r>
              <a:rPr lang="en-US" dirty="0"/>
              <a:t>Each committee may adopt rules for its own government not inconsistent with the Articles of Incorporation, these Bylaws, any rules adopted by the Board of Directors, or the Act.</a:t>
            </a:r>
          </a:p>
        </p:txBody>
      </p:sp>
    </p:spTree>
    <p:extLst>
      <p:ext uri="{BB962C8B-B14F-4D97-AF65-F5344CB8AC3E}">
        <p14:creationId xmlns:p14="http://schemas.microsoft.com/office/powerpoint/2010/main" val="3759884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05C9D-2A59-8C31-F342-2A2B34E828D6}"/>
              </a:ext>
            </a:extLst>
          </p:cNvPr>
          <p:cNvSpPr>
            <a:spLocks noGrp="1"/>
          </p:cNvSpPr>
          <p:nvPr>
            <p:ph type="title"/>
          </p:nvPr>
        </p:nvSpPr>
        <p:spPr/>
        <p:txBody>
          <a:bodyPr/>
          <a:lstStyle/>
          <a:p>
            <a:r>
              <a:rPr lang="en-US" dirty="0"/>
              <a:t>Member At Large </a:t>
            </a:r>
          </a:p>
        </p:txBody>
      </p:sp>
      <p:sp>
        <p:nvSpPr>
          <p:cNvPr id="3" name="Content Placeholder 2">
            <a:extLst>
              <a:ext uri="{FF2B5EF4-FFF2-40B4-BE49-F238E27FC236}">
                <a16:creationId xmlns:a16="http://schemas.microsoft.com/office/drawing/2014/main" id="{96FA49A9-8D30-D00A-2641-8196A6DC9A5B}"/>
              </a:ext>
            </a:extLst>
          </p:cNvPr>
          <p:cNvSpPr>
            <a:spLocks noGrp="1"/>
          </p:cNvSpPr>
          <p:nvPr>
            <p:ph idx="1"/>
          </p:nvPr>
        </p:nvSpPr>
        <p:spPr/>
        <p:txBody>
          <a:bodyPr/>
          <a:lstStyle/>
          <a:p>
            <a:pPr marL="0" indent="0">
              <a:buNone/>
            </a:pPr>
            <a:r>
              <a:rPr lang="en-US" dirty="0"/>
              <a:t>Participate in board meetings, provide input on key decisions, and contribute expertise or guidance on matters relevant to the organization's mission and objectives.</a:t>
            </a:r>
          </a:p>
        </p:txBody>
      </p:sp>
    </p:spTree>
    <p:extLst>
      <p:ext uri="{BB962C8B-B14F-4D97-AF65-F5344CB8AC3E}">
        <p14:creationId xmlns:p14="http://schemas.microsoft.com/office/powerpoint/2010/main" val="2208709937"/>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4672</TotalTime>
  <Words>1542</Words>
  <Application>Microsoft Office PowerPoint</Application>
  <PresentationFormat>Widescreen</PresentationFormat>
  <Paragraphs>151</Paragraphs>
  <Slides>19</Slides>
  <Notes>14</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Aptos</vt:lpstr>
      <vt:lpstr>Aptos Display</vt:lpstr>
      <vt:lpstr>Arial</vt:lpstr>
      <vt:lpstr>Calibri</vt:lpstr>
      <vt:lpstr>Inter</vt:lpstr>
      <vt:lpstr>Roboto</vt:lpstr>
      <vt:lpstr>Wingdings</vt:lpstr>
      <vt:lpstr>1_Office Theme</vt:lpstr>
      <vt:lpstr>Women Sales Experts Board Nomination and Election  Process</vt:lpstr>
      <vt:lpstr>Nomination Management Committee  Roles &amp; Responsibilities</vt:lpstr>
      <vt:lpstr>The Purpose</vt:lpstr>
      <vt:lpstr>Roles to be Elected   (for the role descriptions from the bylaws see the end of the document)</vt:lpstr>
      <vt:lpstr>What’s Expected</vt:lpstr>
      <vt:lpstr>Eligibility Criteria</vt:lpstr>
      <vt:lpstr>Nomination Conditions</vt:lpstr>
      <vt:lpstr>Nomination Process</vt:lpstr>
      <vt:lpstr>Nomination Form</vt:lpstr>
      <vt:lpstr>Selection Process</vt:lpstr>
      <vt:lpstr>Communication Process</vt:lpstr>
      <vt:lpstr>2024 Timeline </vt:lpstr>
      <vt:lpstr>FAQs</vt:lpstr>
      <vt:lpstr>Chair of the Board</vt:lpstr>
      <vt:lpstr>Vice Chair</vt:lpstr>
      <vt:lpstr>Secretary</vt:lpstr>
      <vt:lpstr>Treasurer</vt:lpstr>
      <vt:lpstr>Committee Chair</vt:lpstr>
      <vt:lpstr>Member At Large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Nomination Process</dc:title>
  <dc:creator>Zeenath Kuraisha</dc:creator>
  <cp:lastModifiedBy>Barbara Weaver Smith</cp:lastModifiedBy>
  <cp:revision>79</cp:revision>
  <dcterms:created xsi:type="dcterms:W3CDTF">2024-06-13T01:57:51Z</dcterms:created>
  <dcterms:modified xsi:type="dcterms:W3CDTF">2024-08-01T14:26:20Z</dcterms:modified>
</cp:coreProperties>
</file>